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34" r:id="rId1"/>
  </p:sldMasterIdLst>
  <p:notesMasterIdLst>
    <p:notesMasterId r:id="rId18"/>
  </p:notesMasterIdLst>
  <p:handoutMasterIdLst>
    <p:handoutMasterId r:id="rId19"/>
  </p:handoutMasterIdLst>
  <p:sldIdLst>
    <p:sldId id="805" r:id="rId2"/>
    <p:sldId id="915" r:id="rId3"/>
    <p:sldId id="879" r:id="rId4"/>
    <p:sldId id="914" r:id="rId5"/>
    <p:sldId id="880" r:id="rId6"/>
    <p:sldId id="878" r:id="rId7"/>
    <p:sldId id="896" r:id="rId8"/>
    <p:sldId id="893" r:id="rId9"/>
    <p:sldId id="894" r:id="rId10"/>
    <p:sldId id="916" r:id="rId11"/>
    <p:sldId id="912" r:id="rId12"/>
    <p:sldId id="906" r:id="rId13"/>
    <p:sldId id="909" r:id="rId14"/>
    <p:sldId id="913" r:id="rId15"/>
    <p:sldId id="917" r:id="rId16"/>
    <p:sldId id="898" r:id="rId1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bert Berlin" initials="RB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8E77"/>
    <a:srgbClr val="000000"/>
    <a:srgbClr val="FF9900"/>
    <a:srgbClr val="FFFFCC"/>
    <a:srgbClr val="EBE600"/>
    <a:srgbClr val="FFE300"/>
    <a:srgbClr val="919693"/>
    <a:srgbClr val="FFFF67"/>
    <a:srgbClr val="FF9B09"/>
    <a:srgbClr val="1919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60" autoAdjust="0"/>
    <p:restoredTop sz="81541" autoAdjust="0"/>
  </p:normalViewPr>
  <p:slideViewPr>
    <p:cSldViewPr snapToGrid="0">
      <p:cViewPr>
        <p:scale>
          <a:sx n="79" d="100"/>
          <a:sy n="79" d="100"/>
        </p:scale>
        <p:origin x="-1194" y="-72"/>
      </p:cViewPr>
      <p:guideLst>
        <p:guide orient="horz" pos="993"/>
        <p:guide orient="horz" pos="3605"/>
        <p:guide orient="horz" pos="2144"/>
        <p:guide pos="2880"/>
        <p:guide pos="553"/>
        <p:guide pos="51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1776" y="-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0" tIns="46576" rIns="93150" bIns="46576" numCol="1" anchor="t" anchorCtr="0" compatLnSpc="1">
            <a:prstTxWarp prst="textNoShape">
              <a:avLst/>
            </a:prstTxWarp>
          </a:bodyPr>
          <a:lstStyle>
            <a:lvl1pPr defTabSz="931589" eaLnBrk="0" hangingPunct="0">
              <a:defRPr sz="1200" b="1">
                <a:latin typeface="Arial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0" tIns="46576" rIns="93150" bIns="46576" numCol="1" anchor="t" anchorCtr="0" compatLnSpc="1">
            <a:prstTxWarp prst="textNoShape">
              <a:avLst/>
            </a:prstTxWarp>
          </a:bodyPr>
          <a:lstStyle>
            <a:lvl1pPr algn="r" defTabSz="931589" eaLnBrk="0" hangingPunct="0">
              <a:defRPr sz="1200" b="1">
                <a:latin typeface="Arial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0" tIns="46576" rIns="93150" bIns="46576" numCol="1" anchor="b" anchorCtr="0" compatLnSpc="1">
            <a:prstTxWarp prst="textNoShape">
              <a:avLst/>
            </a:prstTxWarp>
          </a:bodyPr>
          <a:lstStyle>
            <a:lvl1pPr defTabSz="931589" eaLnBrk="0" hangingPunct="0">
              <a:defRPr sz="1200" b="1">
                <a:latin typeface="Arial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0" tIns="46576" rIns="93150" bIns="46576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1"/>
            </a:lvl1pPr>
          </a:lstStyle>
          <a:p>
            <a:fld id="{F3C95008-E539-4853-91AF-E66ADF407D2A}" type="slidenum">
              <a:rPr lang="en-US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40136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0" tIns="46576" rIns="93150" bIns="46576" numCol="1" anchor="t" anchorCtr="0" compatLnSpc="1">
            <a:prstTxWarp prst="textNoShape">
              <a:avLst/>
            </a:prstTxWarp>
          </a:bodyPr>
          <a:lstStyle>
            <a:lvl1pPr defTabSz="931589" eaLnBrk="0" hangingPunct="0">
              <a:defRPr sz="1100" b="1">
                <a:latin typeface="Arial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0" tIns="46576" rIns="93150" bIns="46576" numCol="1" anchor="t" anchorCtr="0" compatLnSpc="1">
            <a:prstTxWarp prst="textNoShape">
              <a:avLst/>
            </a:prstTxWarp>
          </a:bodyPr>
          <a:lstStyle>
            <a:lvl1pPr algn="r" defTabSz="931589" eaLnBrk="0" hangingPunct="0">
              <a:defRPr sz="1100" b="1">
                <a:latin typeface="Arial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727200" y="600075"/>
            <a:ext cx="3494088" cy="2620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38125" y="3349625"/>
            <a:ext cx="6562725" cy="524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0" tIns="46576" rIns="93150" bIns="4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  <a:p>
            <a:pPr lvl="0"/>
            <a:endParaRPr lang="en-US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0" tIns="46576" rIns="93150" bIns="46576" numCol="1" anchor="b" anchorCtr="0" compatLnSpc="1">
            <a:prstTxWarp prst="textNoShape">
              <a:avLst/>
            </a:prstTxWarp>
          </a:bodyPr>
          <a:lstStyle>
            <a:lvl1pPr defTabSz="931589" eaLnBrk="0" hangingPunct="0">
              <a:defRPr sz="1100" b="1">
                <a:latin typeface="Arial" charset="0"/>
                <a:ea typeface="ＭＳ Ｐゴシック" pitchFamily="-65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0" tIns="46576" rIns="93150" bIns="46576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100" b="1"/>
            </a:lvl1pPr>
          </a:lstStyle>
          <a:p>
            <a:fld id="{96661FEF-6DE1-4A33-90BD-FE418CF16118}" type="slidenum">
              <a:rPr lang="en-US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9780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150000"/>
      </a:lnSpc>
      <a:spcBef>
        <a:spcPct val="25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231775" indent="-117475" algn="l" rtl="0" eaLnBrk="0" fontAlgn="base" hangingPunct="0">
      <a:lnSpc>
        <a:spcPct val="15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12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/>
      </a:defRPr>
    </a:lvl2pPr>
    <a:lvl3pPr marL="461963" indent="-115888" algn="l" rtl="0" eaLnBrk="0" fontAlgn="base" hangingPunct="0">
      <a:lnSpc>
        <a:spcPct val="15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12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/>
      </a:defRPr>
    </a:lvl3pPr>
    <a:lvl4pPr marL="682625" indent="-106363" algn="l" rtl="0" eaLnBrk="0" fontAlgn="base" hangingPunct="0">
      <a:lnSpc>
        <a:spcPct val="15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12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/>
      </a:defRPr>
    </a:lvl4pPr>
    <a:lvl5pPr marL="914400" indent="-117475" algn="l" rtl="0" eaLnBrk="0" fontAlgn="base" hangingPunct="0">
      <a:lnSpc>
        <a:spcPct val="15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12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b="1" dirty="0">
                <a:latin typeface="Calibri" charset="0"/>
                <a:ea typeface="ＭＳ Ｐゴシック" charset="0"/>
                <a:cs typeface="ＭＳ Ｐゴシック" charset="0"/>
              </a:rPr>
              <a:t>Wired </a:t>
            </a:r>
            <a:r>
              <a:rPr lang="en-US" b="1" dirty="0" err="1" smtClean="0">
                <a:latin typeface="Calibri" charset="0"/>
                <a:ea typeface="ＭＳ Ｐゴシック" charset="0"/>
                <a:cs typeface="ＭＳ Ｐゴシック" charset="0"/>
              </a:rPr>
              <a:t>Connectivit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10G is becoming standard, 40G and 100G deployments starting</a:t>
            </a:r>
          </a:p>
          <a:p>
            <a:r>
              <a:rPr lang="en-US" b="1" dirty="0">
                <a:latin typeface="Calibri" charset="0"/>
                <a:ea typeface="ＭＳ Ｐゴシック" charset="0"/>
                <a:cs typeface="ＭＳ Ｐゴシック" charset="0"/>
              </a:rPr>
              <a:t>Wireless Connectivity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Wireless everywhere, </a:t>
            </a:r>
            <a:r>
              <a:rPr lang="en-US" dirty="0" err="1">
                <a:latin typeface="Calibri" charset="0"/>
                <a:ea typeface="ＭＳ Ｐゴシック" charset="0"/>
                <a:cs typeface="ＭＳ Ｐゴシック" charset="0"/>
              </a:rPr>
              <a:t>wifi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 speeds moves to </a:t>
            </a:r>
            <a:r>
              <a:rPr lang="en-US" dirty="0" err="1">
                <a:latin typeface="Calibri" charset="0"/>
                <a:ea typeface="ＭＳ Ｐゴシック" charset="0"/>
                <a:cs typeface="ＭＳ Ｐゴシック" charset="0"/>
              </a:rPr>
              <a:t>Gbps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 with 802.11ac</a:t>
            </a:r>
          </a:p>
          <a:p>
            <a:r>
              <a:rPr lang="en-US" b="1" dirty="0">
                <a:latin typeface="Calibri" charset="0"/>
                <a:ea typeface="ＭＳ Ｐゴシック" charset="0"/>
                <a:cs typeface="ＭＳ Ｐゴシック" charset="0"/>
              </a:rPr>
              <a:t>Mobile Devices Everywhere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Bring your own device to work</a:t>
            </a:r>
          </a:p>
          <a:p>
            <a:r>
              <a:rPr lang="en-US" b="1" dirty="0">
                <a:latin typeface="Calibri" charset="0"/>
                <a:ea typeface="ＭＳ Ｐゴシック" charset="0"/>
                <a:cs typeface="ＭＳ Ｐゴシック" charset="0"/>
              </a:rPr>
              <a:t>Video and Audio 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48 Hours of content uploaded to YouTube per minute </a:t>
            </a:r>
          </a:p>
          <a:p>
            <a:pPr marL="0" marR="0" indent="0" algn="l" defTabSz="914400" rtl="0" eaLnBrk="0" fontAlgn="base" latinLnBrk="0" hangingPunct="0">
              <a:lnSpc>
                <a:spcPct val="15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Calibri" charset="0"/>
                <a:ea typeface="ＭＳ Ｐゴシック" charset="0"/>
                <a:cs typeface="ＭＳ Ｐゴシック" charset="0"/>
              </a:rPr>
              <a:t>IPv6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1200" dirty="0" smtClean="0">
                <a:latin typeface="Arial" charset="0"/>
              </a:rPr>
              <a:t>“Within 6 years more than half of the Web users to be IPv6 connected”</a:t>
            </a:r>
            <a:endParaRPr kumimoji="0" lang="en-US" sz="1200" b="0" i="0" u="none" strike="noStrike" cap="none" normalizeH="0" baseline="0" dirty="0" smtClean="0">
              <a:ln>
                <a:noFill/>
              </a:ln>
              <a:effectLst/>
              <a:latin typeface="Arial" charset="0"/>
            </a:endParaRPr>
          </a:p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1FEF-6DE1-4A33-90BD-FE418CF16118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231775" indent="-231775">
              <a:buFont typeface="Calibri" pitchFamily="34" charset="0"/>
              <a:buAutoNum type="arabicPeriod"/>
            </a:pPr>
            <a:r>
              <a:rPr lang="en-US" sz="1200" dirty="0" smtClean="0">
                <a:latin typeface="Arial" charset="0"/>
                <a:ea typeface="ＭＳ Ｐゴシック"/>
                <a:cs typeface="ＭＳ Ｐゴシック"/>
              </a:rPr>
              <a:t>FORTINET BUILT AND OWNS ALL 3 KEY UTM COMPONENTS – INTEGRATED SECURITY TECHNOLOGIES, HIGH-SPEED ASICS, AND GLOBAL SUBSCRIPTION UPDATE SERVICES --  WHICH PROVIDES US WITH A COMPETITIVE ADVANTAGE. WE BELIEVE THAT NONE OF OUR COMPETITORS PROVIDE A SOLUTION THAT INCORPORATES ALL THESE 3 UTM KEY COMPONENTS. </a:t>
            </a:r>
          </a:p>
          <a:p>
            <a:pPr marL="231775" indent="-231775">
              <a:buFont typeface="Calibri" pitchFamily="34" charset="0"/>
              <a:buAutoNum type="arabicPeriod"/>
            </a:pPr>
            <a:endParaRPr lang="en-US" sz="1200" dirty="0" smtClean="0">
              <a:latin typeface="Arial" charset="0"/>
              <a:ea typeface="ＭＳ Ｐゴシック"/>
              <a:cs typeface="ＭＳ Ｐゴシック"/>
            </a:endParaRPr>
          </a:p>
          <a:p>
            <a:pPr marL="231775" indent="-231775">
              <a:buFont typeface="Calibri" pitchFamily="34" charset="0"/>
              <a:buAutoNum type="arabicPeriod"/>
            </a:pPr>
            <a:r>
              <a:rPr lang="en-US" sz="1200" dirty="0" smtClean="0">
                <a:latin typeface="Arial" charset="0"/>
                <a:ea typeface="ＭＳ Ｐゴシック"/>
                <a:cs typeface="ＭＳ Ｐゴシック"/>
              </a:rPr>
              <a:t>OUR FORTIOS OPERATING SYSTEM ENABLES US TO EFFICIENTLY DELIVER MULTI-THREAT, COMPREHENSIVE SECURITY.</a:t>
            </a:r>
          </a:p>
          <a:p>
            <a:pPr marL="231775" indent="-231775">
              <a:buFont typeface="Calibri" pitchFamily="34" charset="0"/>
              <a:buAutoNum type="arabicPeriod"/>
            </a:pPr>
            <a:endParaRPr lang="en-US" sz="1200" dirty="0" smtClean="0">
              <a:latin typeface="Arial" charset="0"/>
              <a:ea typeface="ＭＳ Ｐゴシック"/>
              <a:cs typeface="ＭＳ Ｐゴシック"/>
            </a:endParaRPr>
          </a:p>
          <a:p>
            <a:pPr marL="231775" indent="-231775">
              <a:buFont typeface="Calibri" pitchFamily="34" charset="0"/>
              <a:buAutoNum type="arabicPeriod"/>
            </a:pPr>
            <a:r>
              <a:rPr lang="en-US" sz="1200" dirty="0" smtClean="0">
                <a:latin typeface="Arial" charset="0"/>
                <a:ea typeface="ＭＳ Ｐゴシック"/>
                <a:cs typeface="ＭＳ Ｐゴシック"/>
              </a:rPr>
              <a:t>OUR FORTIASICs ADD SIGNIFICANT PROCESSING POWER ADVANTAGE OVER THE SOFTWARE APPROACH, ACCELERATING FORTIGATE UTM PERFORMANCE.</a:t>
            </a:r>
          </a:p>
          <a:p>
            <a:pPr marL="231775" indent="-231775">
              <a:buFont typeface="Calibri" pitchFamily="34" charset="0"/>
              <a:buAutoNum type="arabicPeriod"/>
            </a:pPr>
            <a:endParaRPr lang="en-US" sz="1200" dirty="0" smtClean="0">
              <a:latin typeface="Arial" charset="0"/>
              <a:ea typeface="ＭＳ Ｐゴシック"/>
              <a:cs typeface="ＭＳ Ｐゴシック"/>
            </a:endParaRPr>
          </a:p>
          <a:p>
            <a:pPr marL="231775" indent="-231775">
              <a:buFont typeface="Calibri" pitchFamily="34" charset="0"/>
              <a:buAutoNum type="arabicPeriod"/>
            </a:pPr>
            <a:r>
              <a:rPr lang="en-US" sz="1200" dirty="0" smtClean="0">
                <a:latin typeface="Arial" charset="0"/>
                <a:ea typeface="ＭＳ Ｐゴシック"/>
                <a:cs typeface="ＭＳ Ｐゴシック"/>
              </a:rPr>
              <a:t>OUR FORTIGUARD INFRASTRUCTURE PROVIDES PROTECTION IN REAL-TIME - ESSENTIALLY PROVIDING A RECURRING, SUBSCRIPTION BUSINESS ON TOP OF OUR FORTIGATE APPLIANCES.</a:t>
            </a:r>
          </a:p>
          <a:p>
            <a:pPr marL="231775" indent="-231775">
              <a:buFont typeface="Calibri" pitchFamily="34" charset="0"/>
              <a:buAutoNum type="arabicPeriod"/>
            </a:pPr>
            <a:endParaRPr lang="en-US" sz="1200" dirty="0" smtClean="0">
              <a:latin typeface="Arial" charset="0"/>
              <a:ea typeface="ＭＳ Ｐゴシック"/>
              <a:cs typeface="ＭＳ Ｐゴシック"/>
            </a:endParaRPr>
          </a:p>
          <a:p>
            <a:pPr marL="231775" indent="-231775">
              <a:buFont typeface="Calibri" pitchFamily="34" charset="0"/>
              <a:buAutoNum type="arabicPeriod"/>
            </a:pPr>
            <a:r>
              <a:rPr lang="en-US" sz="1200" dirty="0" smtClean="0">
                <a:latin typeface="Arial" charset="0"/>
                <a:ea typeface="ＭＳ Ｐゴシック"/>
                <a:cs typeface="ＭＳ Ｐゴシック"/>
              </a:rPr>
              <a:t>SOME OF OUR COMPETITORS MAY BE ABLE COMPETE WITH INDIVIDUAL ELEMENTS OF OUR UTM SOLUTION - BUT IN OUR VIEW NO ONE CAN DELIVER THE ENTIRE SOLUTION AS WE ARE DOING TODAY.  FOR EXAMPLE:</a:t>
            </a:r>
          </a:p>
          <a:p>
            <a:pPr marL="685800" lvl="1" indent="-228600">
              <a:buFontTx/>
              <a:buChar char="•"/>
            </a:pPr>
            <a:r>
              <a:rPr lang="en-US" sz="1200" dirty="0" smtClean="0">
                <a:latin typeface="Arial" charset="0"/>
                <a:ea typeface="ＭＳ Ｐゴシック"/>
              </a:rPr>
              <a:t>SECURITY VENDORS SUCH AS CHECK POINT AND MCAFEE OFFER A BROAD SET OF FEATURES, BUT DO A POOR JOB OF INTEGRATING THEM, AND DON’T COME CLOSE ON PERFORMANCE </a:t>
            </a:r>
          </a:p>
          <a:p>
            <a:pPr marL="685800" lvl="1" indent="-228600">
              <a:buFontTx/>
              <a:buChar char="•"/>
            </a:pPr>
            <a:r>
              <a:rPr lang="en-US" sz="1200" dirty="0" smtClean="0">
                <a:latin typeface="Arial" charset="0"/>
                <a:ea typeface="ＭＳ Ｐゴシック"/>
              </a:rPr>
              <a:t>NETWORKING VENDORS SUCH AS CISCO AND JUNIPER ARE OK ON PERFORMANCE, BUT THEIR FIREWALL AND VPNS MISS ALL THE VIRUS AND BAD CONTENT-BASED ATTACKS.</a:t>
            </a:r>
          </a:p>
          <a:p>
            <a:pPr marL="685800" lvl="1" indent="-228600">
              <a:buFontTx/>
              <a:buChar char="•"/>
            </a:pPr>
            <a:r>
              <a:rPr lang="en-US" sz="1200" dirty="0" smtClean="0">
                <a:latin typeface="Arial" charset="0"/>
                <a:ea typeface="ＭＳ Ｐゴシック"/>
              </a:rPr>
              <a:t>WE BELIEVE WE HAVE THE BEST TECHNOLOGY COVERING ALL THE KEY UTM FUNCTIONS, AND FROM A PERFORMANCE AND INTEGRATION PERSPECTIVE, NO ONE EVEN COMES CLOSE TO FORTINET.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32791-B4C9-49E2-9E88-8011081E1757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3FE8EB-B2ED-4DD7-A5D1-1C5BB066F5A1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461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ortinet_Grid-Icon_Opacity10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20" r="4198"/>
          <a:stretch>
            <a:fillRect/>
          </a:stretch>
        </p:blipFill>
        <p:spPr bwMode="auto">
          <a:xfrm>
            <a:off x="6445250" y="0"/>
            <a:ext cx="2698750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Fortinet_Grid-Icon_Opacity10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20" r="4198"/>
          <a:stretch>
            <a:fillRect/>
          </a:stretch>
        </p:blipFill>
        <p:spPr bwMode="auto">
          <a:xfrm>
            <a:off x="6445250" y="0"/>
            <a:ext cx="2698750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8" descr="MasterTitle_R9.png                                             00600862G5                             BB700D50: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90563" y="6218238"/>
            <a:ext cx="3017837" cy="2143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fld id="{2FE0FA4A-C9B9-3040-87BF-D734802D2FE0}" type="datetime4">
              <a:rPr lang="en-US" sz="1400" smtClean="0">
                <a:solidFill>
                  <a:schemeClr val="bg1"/>
                </a:solidFill>
                <a:latin typeface="Arial Narrow" charset="0"/>
                <a:cs typeface="Arial Narrow" charset="0"/>
              </a:rPr>
              <a:pPr>
                <a:spcBef>
                  <a:spcPct val="50000"/>
                </a:spcBef>
                <a:defRPr/>
              </a:pPr>
              <a:t>August 30, 2013</a:t>
            </a:fld>
            <a:endParaRPr lang="en-US" dirty="0" smtClean="0">
              <a:solidFill>
                <a:schemeClr val="bg1"/>
              </a:solidFill>
              <a:latin typeface="Arial Narrow" charset="0"/>
              <a:cs typeface="Arial Narrow" charset="0"/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2130425"/>
            <a:ext cx="7999509" cy="1470025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defRPr sz="54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886200"/>
            <a:ext cx="7999509" cy="17272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>
                <a:latin typeface="Arial Narrow"/>
                <a:cs typeface="Arial Narrow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879421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6328"/>
            <a:ext cx="4038600" cy="434023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6328"/>
            <a:ext cx="4038600" cy="434023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572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093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77195" y="6556600"/>
            <a:ext cx="141288" cy="1381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‹Nr.›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21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6538" y="6397625"/>
            <a:ext cx="8688387" cy="280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09666-BC09-45FF-9009-7393D9FB3242}" type="slidenum">
              <a:rPr lang="en-US" smtClean="0"/>
              <a:pPr>
                <a:defRPr/>
              </a:pPr>
              <a:t>‹Nr.›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8596" y="1028095"/>
            <a:ext cx="8231833" cy="5269965"/>
          </a:xfrm>
          <a:prstGeom prst="rect">
            <a:avLst/>
          </a:prstGeom>
        </p:spPr>
        <p:txBody>
          <a:bodyPr/>
          <a:lstStyle>
            <a:lvl1pPr marL="173038" marR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 sz="2400"/>
            </a:lvl1pPr>
            <a:lvl2pPr marL="463550" marR="0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2000"/>
            </a:lvl2pPr>
            <a:lvl3pPr marL="747713" marR="0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3pPr>
            <a:lvl4pPr marL="1139825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4pPr>
            <a:lvl5pPr marL="1492250" marR="0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 sz="1800"/>
            </a:lvl5pPr>
          </a:lstStyle>
          <a:p>
            <a:pPr marL="173038" marR="0" lvl="0" indent="-1730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Times" pitchFamily="28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Click to edit Master text styles</a:t>
            </a:r>
          </a:p>
          <a:p>
            <a:pPr marL="463550" marR="0" lvl="1" indent="-17621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Second level</a:t>
            </a:r>
          </a:p>
          <a:p>
            <a:pPr marL="747713" marR="0" lvl="2" indent="-169863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Third level</a:t>
            </a:r>
          </a:p>
          <a:p>
            <a:pPr marL="1139825" marR="0" lvl="3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Fourth level</a:t>
            </a:r>
          </a:p>
          <a:p>
            <a:pPr marL="1492250" marR="0" lvl="4" indent="-2286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28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HelveticaNeue Condensed"/>
                <a:ea typeface="+mn-ea"/>
                <a:cs typeface="HelveticaNeue Condensed"/>
              </a:rPr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HelveticaNeue Condensed"/>
              <a:ea typeface="+mn-ea"/>
              <a:cs typeface="HelveticaNeue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51643910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690563" y="6218238"/>
            <a:ext cx="3017837" cy="2143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fld id="{454E416A-8DF5-624D-84A0-CF51FA82E277}" type="datetime4">
              <a:rPr lang="en-US" sz="1400" smtClean="0">
                <a:solidFill>
                  <a:srgbClr val="BFBFBF"/>
                </a:solidFill>
                <a:latin typeface="Arial Narrow" charset="0"/>
                <a:cs typeface="Arial Narrow" charset="0"/>
              </a:rPr>
              <a:pPr>
                <a:spcBef>
                  <a:spcPct val="50000"/>
                </a:spcBef>
                <a:defRPr/>
              </a:pPr>
              <a:t>August 30, 2013</a:t>
            </a:fld>
            <a:endParaRPr lang="en-US" dirty="0" smtClean="0">
              <a:solidFill>
                <a:srgbClr val="BFBFBF"/>
              </a:solidFill>
              <a:latin typeface="Arial Narrow" charset="0"/>
              <a:cs typeface="Arial Narrow" charset="0"/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90919" y="1532270"/>
            <a:ext cx="7999509" cy="14700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90919" y="3215475"/>
            <a:ext cx="7999509" cy="8340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 b="0" i="0">
                <a:latin typeface="Arial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13797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11312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">
    <p:bg>
      <p:bgPr>
        <a:gradFill rotWithShape="1">
          <a:gsLst>
            <a:gs pos="0">
              <a:srgbClr val="36424A"/>
            </a:gs>
            <a:gs pos="100000">
              <a:srgbClr val="12161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741655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bg>
      <p:bgPr>
        <a:gradFill rotWithShape="1">
          <a:gsLst>
            <a:gs pos="0">
              <a:schemeClr val="bg1"/>
            </a:gs>
            <a:gs pos="100000">
              <a:srgbClr val="AEB6B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7200" y="1269470"/>
            <a:ext cx="8229600" cy="4676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300310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453572" y="1294190"/>
            <a:ext cx="7621690" cy="47352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457200" indent="-457200">
              <a:buClr>
                <a:srgbClr val="ED2721"/>
              </a:buClr>
              <a:buSzPct val="100000"/>
              <a:buFont typeface="+mj-lt"/>
              <a:buAutoNum type="arabicPeriod"/>
              <a:defRPr sz="2800">
                <a:latin typeface="Arial Narrow"/>
                <a:cs typeface="Arial Narrow"/>
              </a:defRPr>
            </a:lvl1pPr>
            <a:lvl2pPr marL="630237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2pPr>
            <a:lvl3pPr marL="9207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3pPr>
            <a:lvl4pPr marL="1254125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4pPr>
            <a:lvl5pPr marL="1606550" indent="-342900">
              <a:buClr>
                <a:srgbClr val="ED2721"/>
              </a:buClr>
              <a:buSzPct val="100000"/>
              <a:buFont typeface="+mj-lt"/>
              <a:buAutoNum type="arabicPeriod"/>
              <a:defRPr sz="2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734204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bg>
      <p:bgPr>
        <a:gradFill rotWithShape="1">
          <a:gsLst>
            <a:gs pos="0">
              <a:srgbClr val="36424A"/>
            </a:gs>
            <a:gs pos="100000">
              <a:srgbClr val="12161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436570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6127750" cy="604837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788" y="1816100"/>
            <a:ext cx="7761287" cy="43132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80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150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04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 Box 40"/>
          <p:cNvSpPr txBox="1">
            <a:spLocks noChangeArrowheads="1"/>
          </p:cNvSpPr>
          <p:nvPr/>
        </p:nvSpPr>
        <p:spPr bwMode="auto">
          <a:xfrm>
            <a:off x="211138" y="6396038"/>
            <a:ext cx="18478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3314C1B-0215-6E4A-BE35-E3971F4C7268}" type="slidenum">
              <a:rPr lang="en-US" sz="900">
                <a:solidFill>
                  <a:srgbClr val="A6A6A6"/>
                </a:solidFill>
              </a:rPr>
              <a:pPr/>
              <a:t>‹Nr.›</a:t>
            </a:fld>
            <a:r>
              <a:rPr lang="en-US" sz="900" dirty="0">
                <a:solidFill>
                  <a:srgbClr val="A6A6A6"/>
                </a:solidFill>
              </a:rPr>
              <a:t>             Fortinet 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53" r:id="rId11"/>
    <p:sldLayoutId id="2147483755" r:id="rId12"/>
    <p:sldLayoutId id="2147483757" r:id="rId13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rgbClr val="1B232A"/>
          </a:solidFill>
          <a:latin typeface="Arial"/>
          <a:ea typeface="ＭＳ Ｐゴシック" charset="-128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rgbClr val="1B232A"/>
          </a:solidFill>
          <a:latin typeface="Arial" charset="0"/>
          <a:ea typeface="ＭＳ Ｐゴシック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rgbClr val="1B232A"/>
          </a:solidFill>
          <a:latin typeface="Arial" charset="0"/>
          <a:ea typeface="ＭＳ Ｐゴシック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rgbClr val="1B232A"/>
          </a:solidFill>
          <a:latin typeface="Arial" charset="0"/>
          <a:ea typeface="ＭＳ Ｐゴシック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rgbClr val="1B232A"/>
          </a:solidFill>
          <a:latin typeface="Arial" charset="0"/>
          <a:ea typeface="ＭＳ Ｐゴシック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  <a:ea typeface="Arial" charset="0"/>
          <a:cs typeface="Arial" charset="0"/>
        </a:defRPr>
      </a:lvl9pPr>
    </p:titleStyle>
    <p:bodyStyle>
      <a:lvl1pPr marL="173038" indent="-173038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100000"/>
        <a:buFont typeface="Arial" charset="0"/>
        <a:buChar char="•"/>
        <a:defRPr sz="2400">
          <a:solidFill>
            <a:srgbClr val="1B232A"/>
          </a:solidFill>
          <a:latin typeface="Arial Narrow"/>
          <a:ea typeface="ＭＳ Ｐゴシック" charset="-128"/>
          <a:cs typeface="Arial Narrow"/>
        </a:defRPr>
      </a:lvl1pPr>
      <a:lvl2pPr marL="463550" indent="-176213" algn="l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Font typeface="Lucida Grande" charset="0"/>
        <a:buChar char="»"/>
        <a:defRPr sz="2000">
          <a:solidFill>
            <a:srgbClr val="1B232A"/>
          </a:solidFill>
          <a:latin typeface="Arial Narrow"/>
          <a:ea typeface="ＭＳ Ｐゴシック" charset="-128"/>
          <a:cs typeface="Arial Narrow"/>
        </a:defRPr>
      </a:lvl2pPr>
      <a:lvl3pPr marL="747713" indent="-169863" algn="l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Font typeface="Arial" charset="0"/>
        <a:buChar char="•"/>
        <a:defRPr>
          <a:solidFill>
            <a:srgbClr val="1B232A"/>
          </a:solidFill>
          <a:latin typeface="Arial Narrow"/>
          <a:ea typeface="ＭＳ Ｐゴシック" charset="-128"/>
          <a:cs typeface="Arial Narrow"/>
        </a:defRPr>
      </a:lvl3pPr>
      <a:lvl4pPr marL="1139825" indent="-228600" algn="l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Font typeface="Lucida Grande" charset="0"/>
        <a:buChar char="»"/>
        <a:defRPr>
          <a:solidFill>
            <a:srgbClr val="1B232A"/>
          </a:solidFill>
          <a:latin typeface="Arial Narrow"/>
          <a:ea typeface="ＭＳ Ｐゴシック" charset="-128"/>
          <a:cs typeface="Arial Narrow"/>
        </a:defRPr>
      </a:lvl4pPr>
      <a:lvl5pPr marL="1492250" indent="-228600" algn="l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FF0000"/>
        </a:buClr>
        <a:buFont typeface="Arial" charset="0"/>
        <a:buChar char="•"/>
        <a:defRPr>
          <a:solidFill>
            <a:srgbClr val="1B232A"/>
          </a:solidFill>
          <a:latin typeface="Arial Narrow"/>
          <a:ea typeface="ＭＳ Ｐゴシック" charset="-128"/>
          <a:cs typeface="Arial Narrow"/>
        </a:defRPr>
      </a:lvl5pPr>
      <a:lvl6pPr marL="19637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6pPr>
      <a:lvl7pPr marL="24209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7pPr>
      <a:lvl8pPr marL="28781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8pPr>
      <a:lvl9pPr marL="3335338" indent="-242888" algn="l" rtl="0" eaLnBrk="1" fontAlgn="base" hangingPunct="1">
        <a:lnSpc>
          <a:spcPct val="110000"/>
        </a:lnSpc>
        <a:spcBef>
          <a:spcPct val="15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―"/>
        <a:defRPr sz="1600">
          <a:solidFill>
            <a:srgbClr val="71717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62.gif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8.png"/><Relationship Id="rId5" Type="http://schemas.openxmlformats.org/officeDocument/2006/relationships/hyperlink" Target="http://www3.gartner.com/RecognizedUser" TargetMode="External"/><Relationship Id="rId4" Type="http://schemas.openxmlformats.org/officeDocument/2006/relationships/image" Target="../media/image8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90.png"/><Relationship Id="rId7" Type="http://schemas.openxmlformats.org/officeDocument/2006/relationships/image" Target="../media/image93.png"/><Relationship Id="rId12" Type="http://schemas.openxmlformats.org/officeDocument/2006/relationships/image" Target="../media/image98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2.png"/><Relationship Id="rId11" Type="http://schemas.openxmlformats.org/officeDocument/2006/relationships/image" Target="../media/image97.png"/><Relationship Id="rId5" Type="http://schemas.openxmlformats.org/officeDocument/2006/relationships/hyperlink" Target="https://cms.myfortinet.com/share/page/site/ProductPortal/documentLibrary" TargetMode="External"/><Relationship Id="rId10" Type="http://schemas.openxmlformats.org/officeDocument/2006/relationships/image" Target="../media/image96.png"/><Relationship Id="rId4" Type="http://schemas.openxmlformats.org/officeDocument/2006/relationships/image" Target="../media/image91.png"/><Relationship Id="rId9" Type="http://schemas.openxmlformats.org/officeDocument/2006/relationships/image" Target="../media/image9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7" Type="http://schemas.openxmlformats.org/officeDocument/2006/relationships/image" Target="../media/image108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7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13" Type="http://schemas.openxmlformats.org/officeDocument/2006/relationships/image" Target="../media/image120.png"/><Relationship Id="rId18" Type="http://schemas.openxmlformats.org/officeDocument/2006/relationships/image" Target="../media/image125.png"/><Relationship Id="rId26" Type="http://schemas.openxmlformats.org/officeDocument/2006/relationships/image" Target="../media/image133.png"/><Relationship Id="rId3" Type="http://schemas.openxmlformats.org/officeDocument/2006/relationships/image" Target="../media/image110.png"/><Relationship Id="rId21" Type="http://schemas.openxmlformats.org/officeDocument/2006/relationships/image" Target="../media/image128.png"/><Relationship Id="rId7" Type="http://schemas.openxmlformats.org/officeDocument/2006/relationships/image" Target="../media/image114.png"/><Relationship Id="rId12" Type="http://schemas.openxmlformats.org/officeDocument/2006/relationships/image" Target="../media/image119.png"/><Relationship Id="rId17" Type="http://schemas.openxmlformats.org/officeDocument/2006/relationships/image" Target="../media/image124.png"/><Relationship Id="rId25" Type="http://schemas.openxmlformats.org/officeDocument/2006/relationships/image" Target="../media/image132.png"/><Relationship Id="rId2" Type="http://schemas.openxmlformats.org/officeDocument/2006/relationships/image" Target="../media/image109.png"/><Relationship Id="rId16" Type="http://schemas.openxmlformats.org/officeDocument/2006/relationships/image" Target="../media/image123.png"/><Relationship Id="rId20" Type="http://schemas.openxmlformats.org/officeDocument/2006/relationships/image" Target="../media/image127.png"/><Relationship Id="rId29" Type="http://schemas.openxmlformats.org/officeDocument/2006/relationships/image" Target="../media/image1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3.png"/><Relationship Id="rId11" Type="http://schemas.openxmlformats.org/officeDocument/2006/relationships/image" Target="../media/image118.png"/><Relationship Id="rId24" Type="http://schemas.openxmlformats.org/officeDocument/2006/relationships/image" Target="../media/image131.png"/><Relationship Id="rId5" Type="http://schemas.openxmlformats.org/officeDocument/2006/relationships/image" Target="../media/image112.png"/><Relationship Id="rId15" Type="http://schemas.openxmlformats.org/officeDocument/2006/relationships/image" Target="../media/image122.png"/><Relationship Id="rId23" Type="http://schemas.openxmlformats.org/officeDocument/2006/relationships/image" Target="../media/image130.png"/><Relationship Id="rId28" Type="http://schemas.openxmlformats.org/officeDocument/2006/relationships/image" Target="../media/image135.png"/><Relationship Id="rId10" Type="http://schemas.openxmlformats.org/officeDocument/2006/relationships/image" Target="../media/image117.png"/><Relationship Id="rId19" Type="http://schemas.openxmlformats.org/officeDocument/2006/relationships/image" Target="../media/image126.png"/><Relationship Id="rId31" Type="http://schemas.openxmlformats.org/officeDocument/2006/relationships/image" Target="../media/image138.png"/><Relationship Id="rId4" Type="http://schemas.openxmlformats.org/officeDocument/2006/relationships/image" Target="../media/image111.png"/><Relationship Id="rId9" Type="http://schemas.openxmlformats.org/officeDocument/2006/relationships/image" Target="../media/image116.png"/><Relationship Id="rId14" Type="http://schemas.openxmlformats.org/officeDocument/2006/relationships/image" Target="../media/image121.png"/><Relationship Id="rId22" Type="http://schemas.openxmlformats.org/officeDocument/2006/relationships/image" Target="../media/image129.png"/><Relationship Id="rId27" Type="http://schemas.openxmlformats.org/officeDocument/2006/relationships/image" Target="../media/image134.png"/><Relationship Id="rId30" Type="http://schemas.openxmlformats.org/officeDocument/2006/relationships/image" Target="../media/image1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" Type="http://schemas.openxmlformats.org/officeDocument/2006/relationships/image" Target="../media/image30.png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png"/><Relationship Id="rId11" Type="http://schemas.openxmlformats.org/officeDocument/2006/relationships/image" Target="../media/image62.gif"/><Relationship Id="rId5" Type="http://schemas.openxmlformats.org/officeDocument/2006/relationships/image" Target="../media/image56.png"/><Relationship Id="rId15" Type="http://schemas.openxmlformats.org/officeDocument/2006/relationships/image" Target="../media/image65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 descr="FOS-5-PPT-Title-v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529668" y="1148651"/>
            <a:ext cx="56143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</a:rPr>
              <a:t>Corporate Overview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41135" y="2660299"/>
            <a:ext cx="54622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High Performance Network Security</a:t>
            </a:r>
          </a:p>
        </p:txBody>
      </p:sp>
    </p:spTree>
    <p:extLst>
      <p:ext uri="{BB962C8B-B14F-4D97-AF65-F5344CB8AC3E}">
        <p14:creationId xmlns:p14="http://schemas.microsoft.com/office/powerpoint/2010/main" val="93289976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utoShape 33"/>
          <p:cNvSpPr>
            <a:spLocks noChangeArrowheads="1"/>
          </p:cNvSpPr>
          <p:nvPr/>
        </p:nvSpPr>
        <p:spPr bwMode="auto">
          <a:xfrm>
            <a:off x="1019293" y="2290624"/>
            <a:ext cx="7121072" cy="2794001"/>
          </a:xfrm>
          <a:prstGeom prst="roundRect">
            <a:avLst>
              <a:gd name="adj" fmla="val 5356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de-DE" sz="1600">
              <a:latin typeface="Arial" pitchFamily="-84" charset="0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i="0" dirty="0"/>
              <a:t>FortiGate: Integrated Architecture</a:t>
            </a: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1386743" y="3978678"/>
            <a:ext cx="6471376" cy="634546"/>
          </a:xfrm>
          <a:prstGeom prst="flowChartAlternateProcess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0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FortiASIC – Hardware Accelerator</a:t>
            </a:r>
            <a:endParaRPr lang="en-US" sz="20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1386743" y="3275643"/>
            <a:ext cx="6471376" cy="634546"/>
          </a:xfrm>
          <a:prstGeom prst="flowChartAlternateProcess">
            <a:avLst/>
          </a:prstGeom>
          <a:solidFill>
            <a:schemeClr val="tx2">
              <a:lumMod val="75000"/>
              <a:lumOff val="25000"/>
            </a:schemeClr>
          </a:solidFill>
          <a:ln w="9525">
            <a:solidFill>
              <a:srgbClr val="C8C8C8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0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FortiOS - Specialized</a:t>
            </a:r>
            <a:r>
              <a:rPr lang="en-US" sz="2000" dirty="0" smtClean="0">
                <a:ea typeface="ＭＳ Ｐゴシック" pitchFamily="-107" charset="-128"/>
                <a:cs typeface="Arial" pitchFamily="34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OS</a:t>
            </a:r>
          </a:p>
        </p:txBody>
      </p:sp>
      <p:sp>
        <p:nvSpPr>
          <p:cNvPr id="55" name="AutoShape 21"/>
          <p:cNvSpPr>
            <a:spLocks noChangeArrowheads="1"/>
          </p:cNvSpPr>
          <p:nvPr/>
        </p:nvSpPr>
        <p:spPr bwMode="auto">
          <a:xfrm>
            <a:off x="1409364" y="2472058"/>
            <a:ext cx="3057071" cy="727186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0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Security Features</a:t>
            </a:r>
            <a:endParaRPr lang="en-US" sz="20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42" name="AutoShape 21"/>
          <p:cNvSpPr>
            <a:spLocks noChangeArrowheads="1"/>
          </p:cNvSpPr>
          <p:nvPr/>
        </p:nvSpPr>
        <p:spPr bwMode="auto">
          <a:xfrm>
            <a:off x="4638793" y="2472058"/>
            <a:ext cx="3247572" cy="727186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38100" h="38100"/>
            <a:bevelB w="38100" h="381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000" dirty="0" smtClean="0">
                <a:solidFill>
                  <a:schemeClr val="bg1"/>
                </a:solidFill>
                <a:ea typeface="ＭＳ Ｐゴシック" pitchFamily="-107" charset="-128"/>
                <a:cs typeface="Arial" pitchFamily="34" charset="0"/>
              </a:rPr>
              <a:t>Network Features</a:t>
            </a:r>
            <a:endParaRPr lang="en-US" sz="2000" dirty="0">
              <a:solidFill>
                <a:schemeClr val="bg1"/>
              </a:solidFill>
              <a:ea typeface="ＭＳ Ｐゴシック" pitchFamily="-107" charset="-128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25841" y="4627005"/>
            <a:ext cx="15526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36424A"/>
                </a:solidFill>
                <a:ea typeface="ＭＳ Ｐゴシック" pitchFamily="-107" charset="-128"/>
                <a:cs typeface="Arial" pitchFamily="34" charset="0"/>
              </a:rPr>
              <a:t>FortiGate </a:t>
            </a:r>
            <a:endParaRPr lang="en-US" b="1" dirty="0">
              <a:solidFill>
                <a:srgbClr val="36424A"/>
              </a:solidFill>
            </a:endParaRPr>
          </a:p>
        </p:txBody>
      </p:sp>
      <p:sp>
        <p:nvSpPr>
          <p:cNvPr id="24" name="AutoShape 33"/>
          <p:cNvSpPr>
            <a:spLocks noChangeArrowheads="1"/>
          </p:cNvSpPr>
          <p:nvPr/>
        </p:nvSpPr>
        <p:spPr bwMode="auto">
          <a:xfrm>
            <a:off x="1017478" y="5211625"/>
            <a:ext cx="3367313" cy="696686"/>
          </a:xfrm>
          <a:prstGeom prst="roundRect">
            <a:avLst>
              <a:gd name="adj" fmla="val 20981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dirty="0" smtClean="0">
                <a:solidFill>
                  <a:srgbClr val="36424A"/>
                </a:solidFill>
                <a:ea typeface="ＭＳ Ｐゴシック" pitchFamily="-107" charset="-128"/>
                <a:cs typeface="Arial" pitchFamily="34" charset="0"/>
              </a:rPr>
              <a:t>FortiManager</a:t>
            </a:r>
            <a:endParaRPr lang="en-US" sz="2000" dirty="0">
              <a:solidFill>
                <a:srgbClr val="36424A"/>
              </a:solidFill>
            </a:endParaRPr>
          </a:p>
        </p:txBody>
      </p:sp>
      <p:sp>
        <p:nvSpPr>
          <p:cNvPr id="25" name="AutoShape 33"/>
          <p:cNvSpPr>
            <a:spLocks noChangeArrowheads="1"/>
          </p:cNvSpPr>
          <p:nvPr/>
        </p:nvSpPr>
        <p:spPr bwMode="auto">
          <a:xfrm>
            <a:off x="4566220" y="5218881"/>
            <a:ext cx="3572330" cy="696686"/>
          </a:xfrm>
          <a:prstGeom prst="roundRect">
            <a:avLst>
              <a:gd name="adj" fmla="val 20981"/>
            </a:avLst>
          </a:prstGeom>
          <a:gradFill rotWithShape="1">
            <a:gsLst>
              <a:gs pos="0">
                <a:schemeClr val="bg1"/>
              </a:gs>
              <a:gs pos="100000">
                <a:schemeClr val="bg2">
                  <a:alpha val="78998"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dirty="0" smtClean="0">
                <a:solidFill>
                  <a:srgbClr val="36424A"/>
                </a:solidFill>
                <a:ea typeface="ＭＳ Ｐゴシック" pitchFamily="-107" charset="-128"/>
                <a:cs typeface="Arial" pitchFamily="34" charset="0"/>
              </a:rPr>
              <a:t>FortiAnalyzer</a:t>
            </a:r>
            <a:endParaRPr lang="en-US" sz="2000" dirty="0">
              <a:solidFill>
                <a:srgbClr val="36424A"/>
              </a:solidFill>
            </a:endParaRPr>
          </a:p>
        </p:txBody>
      </p:sp>
      <p:pic>
        <p:nvPicPr>
          <p:cNvPr id="27" name="Picture 24" descr="FortiGate_Icon_2U_L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011" y="4322626"/>
            <a:ext cx="1196215" cy="8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6" descr="FortiAnalyzer_Icon_2U_Lt-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2244" y="5174680"/>
            <a:ext cx="1203834" cy="8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 descr="FortiManager_Icon_2U_Lt-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955" y="5173960"/>
            <a:ext cx="1203834" cy="8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5120" y="3344057"/>
            <a:ext cx="711741" cy="528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FortiASIC_Ft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31372" y="4070213"/>
            <a:ext cx="492375" cy="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5400000" rotWithShape="0">
              <a:srgbClr val="808080">
                <a:alpha val="29999"/>
              </a:srgbClr>
            </a:outerShdw>
          </a:effectLst>
        </p:spPr>
      </p:pic>
      <p:sp>
        <p:nvSpPr>
          <p:cNvPr id="21" name="AutoShape 33"/>
          <p:cNvSpPr>
            <a:spLocks noChangeArrowheads="1"/>
          </p:cNvSpPr>
          <p:nvPr/>
        </p:nvSpPr>
        <p:spPr bwMode="auto">
          <a:xfrm>
            <a:off x="1036875" y="1506916"/>
            <a:ext cx="3367313" cy="696686"/>
          </a:xfrm>
          <a:prstGeom prst="roundRect">
            <a:avLst>
              <a:gd name="adj" fmla="val 20981"/>
            </a:avLst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dirty="0" err="1" smtClean="0">
                <a:solidFill>
                  <a:srgbClr val="36424A"/>
                </a:solidFill>
                <a:ea typeface="ＭＳ Ｐゴシック" pitchFamily="-107" charset="-128"/>
                <a:cs typeface="Arial" pitchFamily="34" charset="0"/>
              </a:rPr>
              <a:t>FortiGuard</a:t>
            </a:r>
            <a:endParaRPr lang="en-US" sz="2000" dirty="0">
              <a:solidFill>
                <a:srgbClr val="36424A"/>
              </a:solidFill>
            </a:endParaRPr>
          </a:p>
        </p:txBody>
      </p:sp>
      <p:sp>
        <p:nvSpPr>
          <p:cNvPr id="23" name="AutoShape 33"/>
          <p:cNvSpPr>
            <a:spLocks noChangeArrowheads="1"/>
          </p:cNvSpPr>
          <p:nvPr/>
        </p:nvSpPr>
        <p:spPr bwMode="auto">
          <a:xfrm>
            <a:off x="4585617" y="1514172"/>
            <a:ext cx="3572330" cy="696686"/>
          </a:xfrm>
          <a:prstGeom prst="roundRect">
            <a:avLst>
              <a:gd name="adj" fmla="val 20981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000" dirty="0" err="1" smtClean="0">
                <a:solidFill>
                  <a:srgbClr val="36424A"/>
                </a:solidFill>
                <a:ea typeface="ＭＳ Ｐゴシック" pitchFamily="-107" charset="-128"/>
                <a:cs typeface="Arial" pitchFamily="34" charset="0"/>
              </a:rPr>
              <a:t>FortiCare</a:t>
            </a:r>
            <a:endParaRPr lang="en-US" sz="2000" dirty="0">
              <a:solidFill>
                <a:srgbClr val="36424A"/>
              </a:solidFill>
            </a:endParaRPr>
          </a:p>
        </p:txBody>
      </p:sp>
      <p:pic>
        <p:nvPicPr>
          <p:cNvPr id="20" name="Picture 4" descr="FortiGuard_Service_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3092" y="1608583"/>
            <a:ext cx="812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FortiCare_Service_Icon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1559" y="1550826"/>
            <a:ext cx="842963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908809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1"/>
          <p:cNvSpPr>
            <a:spLocks noGrp="1"/>
          </p:cNvSpPr>
          <p:nvPr>
            <p:ph type="title"/>
          </p:nvPr>
        </p:nvSpPr>
        <p:spPr>
          <a:xfrm>
            <a:off x="289820" y="339765"/>
            <a:ext cx="8229600" cy="565575"/>
          </a:xfrm>
        </p:spPr>
        <p:txBody>
          <a:bodyPr>
            <a:normAutofit/>
          </a:bodyPr>
          <a:lstStyle/>
          <a:p>
            <a:r>
              <a:rPr lang="en-US" dirty="0" smtClean="0"/>
              <a:t>Feature Comparison - No One Comes Close</a:t>
            </a:r>
            <a:endParaRPr lang="en-US" dirty="0"/>
          </a:p>
        </p:txBody>
      </p:sp>
      <p:pic>
        <p:nvPicPr>
          <p:cNvPr id="1027" name="Picture 3" descr="C:\Users\jmaddison\AppData\Local\Temp\Rar$DIa0.734\AV Comparitives log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95746" y="3056149"/>
            <a:ext cx="912678" cy="912678"/>
          </a:xfrm>
          <a:prstGeom prst="rect">
            <a:avLst/>
          </a:prstGeom>
          <a:noFill/>
        </p:spPr>
      </p:pic>
      <p:pic>
        <p:nvPicPr>
          <p:cNvPr id="1028" name="Picture 4" descr="C:\Users\jmaddison\AppData\Local\Temp\Rar$DIa0.513\CommonCriteria_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1908" y="4569015"/>
            <a:ext cx="1009650" cy="1333500"/>
          </a:xfrm>
          <a:prstGeom prst="rect">
            <a:avLst/>
          </a:prstGeom>
          <a:noFill/>
        </p:spPr>
      </p:pic>
      <p:pic>
        <p:nvPicPr>
          <p:cNvPr id="1029" name="Picture 5" descr="C:\Users\jmaddison\AppData\Local\Temp\Rar$DIa0.028\FIPS_Validated_140-2_Log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67650" y="4810469"/>
            <a:ext cx="1276350" cy="1276350"/>
          </a:xfrm>
          <a:prstGeom prst="rect">
            <a:avLst/>
          </a:prstGeom>
          <a:noFill/>
        </p:spPr>
      </p:pic>
      <p:pic>
        <p:nvPicPr>
          <p:cNvPr id="1030" name="Picture 6" descr="C:\Users\jmaddison\AppData\Local\Temp\Rar$DIa0.153\ICSA_Certified_2C_knockout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30713" y="2691016"/>
            <a:ext cx="1848883" cy="1042323"/>
          </a:xfrm>
          <a:prstGeom prst="rect">
            <a:avLst/>
          </a:prstGeom>
          <a:noFill/>
        </p:spPr>
      </p:pic>
      <p:pic>
        <p:nvPicPr>
          <p:cNvPr id="1031" name="Picture 7" descr="C:\Users\jmaddison\AppData\Local\Temp\Rar$DIa0.495\IPv6-Ready_Gold_Logo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0279" y="3525398"/>
            <a:ext cx="960225" cy="1145869"/>
          </a:xfrm>
          <a:prstGeom prst="rect">
            <a:avLst/>
          </a:prstGeom>
          <a:noFill/>
        </p:spPr>
      </p:pic>
      <p:pic>
        <p:nvPicPr>
          <p:cNvPr id="1032" name="Picture 8" descr="C:\Users\jmaddison\AppData\Local\Temp\Rar$DIa0.177\NEBS_Level3_Logo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21762" y="3955055"/>
            <a:ext cx="895350" cy="1371600"/>
          </a:xfrm>
          <a:prstGeom prst="rect">
            <a:avLst/>
          </a:prstGeom>
          <a:noFill/>
        </p:spPr>
      </p:pic>
      <p:pic>
        <p:nvPicPr>
          <p:cNvPr id="1033" name="Picture 9" descr="C:\Users\jmaddison\AppData\Local\Temp\Rar$DIa0.659\nsslabs_award_recommend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5212" y="1347757"/>
            <a:ext cx="1457498" cy="1527645"/>
          </a:xfrm>
          <a:prstGeom prst="rect">
            <a:avLst/>
          </a:prstGeom>
          <a:noFill/>
        </p:spPr>
      </p:pic>
      <p:pic>
        <p:nvPicPr>
          <p:cNvPr id="1035" name="Picture 11" descr="C:\Users\jmaddison\AppData\Local\Temp\Rar$DIa0.905\vbspam-verified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7188" y="1333040"/>
            <a:ext cx="780543" cy="1167788"/>
          </a:xfrm>
          <a:prstGeom prst="rect">
            <a:avLst/>
          </a:prstGeom>
          <a:noFill/>
        </p:spPr>
      </p:pic>
      <p:pic>
        <p:nvPicPr>
          <p:cNvPr id="5" name="Picture 4" descr="Screen Shot 2013-05-19 at 11.48.09 P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243" y="1113957"/>
            <a:ext cx="5054161" cy="50940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1529" y="1344707"/>
            <a:ext cx="791882" cy="118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3158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Gartner Magic Quadrant Unified Threat Management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8837" y="1359728"/>
            <a:ext cx="4185163" cy="46665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85759" y="4142182"/>
            <a:ext cx="3387503" cy="3702010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 bwMode="auto">
          <a:xfrm>
            <a:off x="8157059" y="1946382"/>
            <a:ext cx="752379" cy="295615"/>
          </a:xfrm>
          <a:prstGeom prst="ellipse">
            <a:avLst/>
          </a:prstGeom>
          <a:noFill/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4578" name="Picture 2" descr="http://www.fortinet.com/sites/default/files/HomeBanner_Gartner-UTM_MQ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199" y="1267503"/>
            <a:ext cx="4905830" cy="1520808"/>
          </a:xfrm>
          <a:prstGeom prst="rect">
            <a:avLst/>
          </a:prstGeom>
          <a:noFill/>
        </p:spPr>
      </p:pic>
      <p:grpSp>
        <p:nvGrpSpPr>
          <p:cNvPr id="34" name="Group 33"/>
          <p:cNvGrpSpPr/>
          <p:nvPr/>
        </p:nvGrpSpPr>
        <p:grpSpPr>
          <a:xfrm>
            <a:off x="1229743" y="2975430"/>
            <a:ext cx="2993915" cy="3048000"/>
            <a:chOff x="4045514" y="1193884"/>
            <a:chExt cx="4159550" cy="4638197"/>
          </a:xfrm>
        </p:grpSpPr>
        <p:grpSp>
          <p:nvGrpSpPr>
            <p:cNvPr id="35" name="Group 42"/>
            <p:cNvGrpSpPr>
              <a:grpSpLocks/>
            </p:cNvGrpSpPr>
            <p:nvPr/>
          </p:nvGrpSpPr>
          <p:grpSpPr bwMode="auto">
            <a:xfrm>
              <a:off x="6218811" y="3516848"/>
              <a:ext cx="1981046" cy="2313801"/>
              <a:chOff x="3379" y="1106"/>
              <a:chExt cx="698" cy="11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3379" y="1106"/>
                <a:ext cx="698" cy="110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schemeClr val="bg2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Position Magic Quadrant</a:t>
                </a:r>
              </a:p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Application Deliver Controller</a:t>
                </a:r>
              </a:p>
            </p:txBody>
          </p:sp>
          <p:sp>
            <p:nvSpPr>
              <p:cNvPr id="54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3379" y="2066"/>
                <a:ext cx="698" cy="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endParaRPr lang="en-US" sz="1200" b="1" dirty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pic>
          <p:nvPicPr>
            <p:cNvPr id="36" name="Picture 32" descr="Gartner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355957" y="4629484"/>
              <a:ext cx="1835045" cy="431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7" name="Group 42"/>
            <p:cNvGrpSpPr>
              <a:grpSpLocks/>
            </p:cNvGrpSpPr>
            <p:nvPr/>
          </p:nvGrpSpPr>
          <p:grpSpPr bwMode="auto">
            <a:xfrm>
              <a:off x="4045514" y="1201334"/>
              <a:ext cx="1981046" cy="2313801"/>
              <a:chOff x="3379" y="1106"/>
              <a:chExt cx="698" cy="11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3379" y="1106"/>
                <a:ext cx="698" cy="110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schemeClr val="bg2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Position Magic Quadrant</a:t>
                </a:r>
              </a:p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Enterprise Firewall</a:t>
                </a:r>
              </a:p>
            </p:txBody>
          </p:sp>
          <p:sp>
            <p:nvSpPr>
              <p:cNvPr id="52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3379" y="2066"/>
                <a:ext cx="698" cy="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endParaRPr lang="en-US" sz="1200" b="1" dirty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pic>
          <p:nvPicPr>
            <p:cNvPr id="38" name="Picture 32" descr="Gartner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120494" y="2313970"/>
              <a:ext cx="1835045" cy="431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9" name="Group 42"/>
            <p:cNvGrpSpPr>
              <a:grpSpLocks/>
            </p:cNvGrpSpPr>
            <p:nvPr/>
          </p:nvGrpSpPr>
          <p:grpSpPr bwMode="auto">
            <a:xfrm>
              <a:off x="6224018" y="1193884"/>
              <a:ext cx="1981046" cy="2313801"/>
              <a:chOff x="3379" y="1106"/>
              <a:chExt cx="698" cy="11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3379" y="1106"/>
                <a:ext cx="698" cy="110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schemeClr val="bg2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Position Magic Quadrant</a:t>
                </a:r>
              </a:p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Wired &amp; Wireless Infrastructure</a:t>
                </a:r>
              </a:p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endParaRPr lang="en-US" sz="1050" b="1" dirty="0" smtClean="0">
                  <a:solidFill>
                    <a:srgbClr val="4E4E4E"/>
                  </a:solidFill>
                  <a:latin typeface="Helvetica"/>
                  <a:ea typeface="+mn-ea"/>
                  <a:cs typeface="Arial" charset="0"/>
                </a:endParaRPr>
              </a:p>
            </p:txBody>
          </p:sp>
          <p:sp>
            <p:nvSpPr>
              <p:cNvPr id="50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3379" y="2066"/>
                <a:ext cx="698" cy="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endParaRPr lang="en-US" sz="1200" b="1" dirty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pic>
          <p:nvPicPr>
            <p:cNvPr id="40" name="Picture 32" descr="Gartner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298998" y="2306520"/>
              <a:ext cx="1835045" cy="431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1" name="Group 42"/>
            <p:cNvGrpSpPr>
              <a:grpSpLocks/>
            </p:cNvGrpSpPr>
            <p:nvPr/>
          </p:nvGrpSpPr>
          <p:grpSpPr bwMode="auto">
            <a:xfrm>
              <a:off x="4049131" y="3518280"/>
              <a:ext cx="1981046" cy="2313801"/>
              <a:chOff x="3379" y="1106"/>
              <a:chExt cx="698" cy="11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3379" y="1106"/>
                <a:ext cx="698" cy="110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schemeClr val="bg2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Position Magic Quadrant</a:t>
                </a:r>
              </a:p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r>
                  <a:rPr lang="en-US" sz="1050" b="1" dirty="0" smtClean="0">
                    <a:solidFill>
                      <a:srgbClr val="4E4E4E"/>
                    </a:solidFill>
                    <a:latin typeface="Helvetica"/>
                    <a:ea typeface="+mn-ea"/>
                    <a:cs typeface="Arial" charset="0"/>
                  </a:rPr>
                  <a:t>Security E-Mail Gateway</a:t>
                </a:r>
              </a:p>
            </p:txBody>
          </p:sp>
          <p:sp>
            <p:nvSpPr>
              <p:cNvPr id="48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3379" y="2066"/>
                <a:ext cx="698" cy="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fontAlgn="auto" hangingPunct="0">
                  <a:spcAft>
                    <a:spcPts val="0"/>
                  </a:spcAft>
                  <a:buClr>
                    <a:srgbClr val="000073"/>
                  </a:buClr>
                  <a:defRPr/>
                </a:pPr>
                <a:endParaRPr lang="en-US" sz="1200" b="1" dirty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endParaRPr>
              </a:p>
            </p:txBody>
          </p:sp>
        </p:grpSp>
        <p:pic>
          <p:nvPicPr>
            <p:cNvPr id="42" name="Picture 32" descr="Gartner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186277" y="4630916"/>
              <a:ext cx="1835045" cy="431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" name="Text Box 31"/>
            <p:cNvSpPr txBox="1">
              <a:spLocks noChangeAspect="1" noChangeArrowheads="1"/>
            </p:cNvSpPr>
            <p:nvPr/>
          </p:nvSpPr>
          <p:spPr bwMode="auto">
            <a:xfrm>
              <a:off x="4051756" y="3061955"/>
              <a:ext cx="1981045" cy="383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fontAlgn="auto" hangingPunct="0">
                <a:spcAft>
                  <a:spcPts val="0"/>
                </a:spcAft>
                <a:buClr>
                  <a:srgbClr val="000073"/>
                </a:buClr>
                <a:defRPr/>
              </a:pPr>
              <a:r>
                <a:rPr lang="en-US" sz="1200" b="1" dirty="0" smtClean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rPr>
                <a:t>2006–2013</a:t>
              </a:r>
              <a:endParaRPr lang="en-US" sz="1200" b="1" dirty="0">
                <a:solidFill>
                  <a:srgbClr val="245491"/>
                </a:solidFill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4" name="Text Box 31"/>
            <p:cNvSpPr txBox="1">
              <a:spLocks noChangeAspect="1" noChangeArrowheads="1"/>
            </p:cNvSpPr>
            <p:nvPr/>
          </p:nvSpPr>
          <p:spPr bwMode="auto">
            <a:xfrm>
              <a:off x="4047918" y="5371452"/>
              <a:ext cx="1981045" cy="383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fontAlgn="auto" hangingPunct="0">
                <a:spcAft>
                  <a:spcPts val="0"/>
                </a:spcAft>
                <a:buClr>
                  <a:srgbClr val="000073"/>
                </a:buClr>
                <a:defRPr/>
              </a:pPr>
              <a:r>
                <a:rPr lang="en-US" sz="1200" b="1" dirty="0" smtClean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rPr>
                <a:t>2010–2013</a:t>
              </a:r>
              <a:endParaRPr lang="en-US" sz="1200" b="1" dirty="0">
                <a:solidFill>
                  <a:srgbClr val="245491"/>
                </a:solidFill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5" name="Text Box 31"/>
            <p:cNvSpPr txBox="1">
              <a:spLocks noChangeAspect="1" noChangeArrowheads="1"/>
            </p:cNvSpPr>
            <p:nvPr/>
          </p:nvSpPr>
          <p:spPr bwMode="auto">
            <a:xfrm>
              <a:off x="6213921" y="3073698"/>
              <a:ext cx="1981045" cy="383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fontAlgn="auto" hangingPunct="0">
                <a:spcAft>
                  <a:spcPts val="0"/>
                </a:spcAft>
                <a:buClr>
                  <a:srgbClr val="000073"/>
                </a:buClr>
                <a:defRPr/>
              </a:pPr>
              <a:r>
                <a:rPr lang="en-US" sz="1200" b="1" dirty="0" smtClean="0">
                  <a:solidFill>
                    <a:srgbClr val="245491"/>
                  </a:solidFill>
                  <a:latin typeface="Arial" charset="0"/>
                  <a:cs typeface="Arial" charset="0"/>
                </a:rPr>
                <a:t>2012–</a:t>
              </a:r>
              <a:r>
                <a:rPr lang="en-US" sz="1200" b="1" dirty="0">
                  <a:solidFill>
                    <a:srgbClr val="245491"/>
                  </a:solidFill>
                  <a:latin typeface="Arial" charset="0"/>
                  <a:cs typeface="Arial" charset="0"/>
                </a:rPr>
                <a:t>2013</a:t>
              </a:r>
            </a:p>
          </p:txBody>
        </p:sp>
        <p:sp>
          <p:nvSpPr>
            <p:cNvPr id="46" name="Text Box 31"/>
            <p:cNvSpPr txBox="1">
              <a:spLocks noChangeAspect="1" noChangeArrowheads="1"/>
            </p:cNvSpPr>
            <p:nvPr/>
          </p:nvSpPr>
          <p:spPr bwMode="auto">
            <a:xfrm>
              <a:off x="6220447" y="5355122"/>
              <a:ext cx="1981045" cy="383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fontAlgn="auto" hangingPunct="0">
                <a:spcAft>
                  <a:spcPts val="0"/>
                </a:spcAft>
                <a:buClr>
                  <a:srgbClr val="000073"/>
                </a:buClr>
                <a:defRPr/>
              </a:pPr>
              <a:r>
                <a:rPr lang="en-US" sz="1200" b="1" dirty="0" smtClean="0">
                  <a:solidFill>
                    <a:srgbClr val="245491"/>
                  </a:solidFill>
                  <a:latin typeface="Arial" charset="0"/>
                  <a:ea typeface="+mn-ea"/>
                  <a:cs typeface="Arial" charset="0"/>
                </a:rPr>
                <a:t>2005–2013</a:t>
              </a:r>
              <a:endParaRPr lang="en-US" sz="1200" b="1" dirty="0">
                <a:solidFill>
                  <a:srgbClr val="245491"/>
                </a:solidFill>
                <a:latin typeface="Arial" charset="0"/>
                <a:ea typeface="+mn-ea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41689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 bwMode="auto">
          <a:xfrm>
            <a:off x="4860329" y="1609725"/>
            <a:ext cx="2152650" cy="4249544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2669579" y="1609725"/>
            <a:ext cx="2152650" cy="4249544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NSS Labs – Third Party Validation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 bwMode="auto">
          <a:xfrm>
            <a:off x="4860328" y="1133475"/>
            <a:ext cx="2152650" cy="44767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24553" y="1133475"/>
            <a:ext cx="2187876" cy="44767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669579" y="1133475"/>
            <a:ext cx="2152650" cy="44767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21678" y="1609725"/>
            <a:ext cx="2200276" cy="4249544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93103" y="3068820"/>
            <a:ext cx="2333625" cy="2626682"/>
          </a:xfrm>
        </p:spPr>
        <p:txBody>
          <a:bodyPr/>
          <a:lstStyle/>
          <a:p>
            <a:pPr marL="342900" indent="-342900">
              <a:buClrTx/>
            </a:pPr>
            <a:r>
              <a:rPr lang="en-US" sz="1600" dirty="0" smtClean="0"/>
              <a:t>100% Overall Protection</a:t>
            </a:r>
          </a:p>
          <a:p>
            <a:pPr marL="515937" lvl="1" indent="-228600">
              <a:buClrTx/>
            </a:pPr>
            <a:r>
              <a:rPr lang="en-US" sz="1200" dirty="0" smtClean="0"/>
              <a:t>Stability &amp; Reliability</a:t>
            </a:r>
          </a:p>
          <a:p>
            <a:pPr marL="515937" lvl="1" indent="-228600">
              <a:buClrTx/>
            </a:pPr>
            <a:r>
              <a:rPr lang="en-US" sz="1200" dirty="0" smtClean="0"/>
              <a:t>Firewall Enforcement</a:t>
            </a:r>
          </a:p>
          <a:p>
            <a:pPr marL="515937" lvl="1" indent="-228600">
              <a:buClrTx/>
            </a:pPr>
            <a:r>
              <a:rPr lang="en-US" sz="1200" dirty="0" smtClean="0"/>
              <a:t>Security Effectiveness</a:t>
            </a:r>
          </a:p>
          <a:p>
            <a:pPr marL="342900" indent="-342900">
              <a:buClrTx/>
            </a:pPr>
            <a:r>
              <a:rPr lang="en-US" sz="1600" dirty="0" smtClean="0"/>
              <a:t>Lowest TCO</a:t>
            </a:r>
          </a:p>
          <a:p>
            <a:pPr marL="515937" lvl="1" indent="-228600">
              <a:buClrTx/>
            </a:pPr>
            <a:r>
              <a:rPr lang="en-US" sz="1200" dirty="0" smtClean="0"/>
              <a:t>$2 / Protected Mbps</a:t>
            </a:r>
          </a:p>
          <a:p>
            <a:pPr marL="342900" indent="-342900">
              <a:buClrTx/>
            </a:pPr>
            <a:r>
              <a:rPr lang="en-US" sz="1600" dirty="0" smtClean="0">
                <a:solidFill>
                  <a:srgbClr val="000000"/>
                </a:solidFill>
                <a:latin typeface="Arial Narrow" charset="0"/>
              </a:rPr>
              <a:t>Lowest Latency</a:t>
            </a:r>
          </a:p>
          <a:p>
            <a:pPr marL="515937" lvl="1" indent="-228600">
              <a:buClrTx/>
              <a:defRPr/>
            </a:pPr>
            <a:r>
              <a:rPr lang="en-US" sz="1200" dirty="0" smtClean="0">
                <a:ea typeface="Arial Narrow" pitchFamily="34" charset="0"/>
              </a:rPr>
              <a:t>5 </a:t>
            </a:r>
            <a:r>
              <a:rPr lang="el-GR" sz="1200" dirty="0" smtClean="0">
                <a:ea typeface="Arial Narrow" pitchFamily="34" charset="0"/>
              </a:rPr>
              <a:t>μ</a:t>
            </a:r>
            <a:r>
              <a:rPr lang="en-US" sz="1200" dirty="0" smtClean="0">
                <a:ea typeface="Arial Narrow" pitchFamily="34" charset="0"/>
              </a:rPr>
              <a:t>s latency 64 byte packets</a:t>
            </a:r>
          </a:p>
          <a:p>
            <a:pPr>
              <a:buFont typeface="Lucida Grande"/>
              <a:buChar char="»"/>
              <a:defRPr/>
            </a:pPr>
            <a:endParaRPr lang="en-US" sz="1600" dirty="0" smtClean="0">
              <a:ea typeface="Arial Narrow" pitchFamily="34" charset="0"/>
            </a:endParaRPr>
          </a:p>
          <a:p>
            <a:pPr>
              <a:buClrTx/>
              <a:buNone/>
            </a:pPr>
            <a:endParaRPr lang="en-US" sz="1600" dirty="0"/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2755303" y="3097279"/>
            <a:ext cx="2085975" cy="2066925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Top</a:t>
            </a: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 2 vendors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96% Overall Protection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lang="en-US" sz="1600" kern="0" dirty="0" smtClean="0">
                <a:solidFill>
                  <a:srgbClr val="1B232A"/>
                </a:solidFill>
                <a:latin typeface="Arial Narrow"/>
                <a:ea typeface="ＭＳ Ｐゴシック" charset="-128"/>
                <a:cs typeface="Arial Narrow"/>
              </a:rPr>
              <a:t>Passed 100% Evasion Tests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6.25 Gbps IPS performance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lang="en-US" sz="1600" kern="0" dirty="0" smtClean="0">
                <a:solidFill>
                  <a:srgbClr val="1B232A"/>
                </a:solidFill>
                <a:latin typeface="Arial Narrow"/>
                <a:ea typeface="ＭＳ Ｐゴシック" charset="-128"/>
                <a:cs typeface="Arial Narrow"/>
              </a:rPr>
              <a:t>Ultra low latency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ＭＳ Ｐゴシック" charset="-128"/>
              <a:cs typeface="Arial Narrow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4864220" y="3111336"/>
            <a:ext cx="2215434" cy="2066925"/>
          </a:xfrm>
          <a:prstGeom prst="rect">
            <a:avLst/>
          </a:prstGeom>
        </p:spPr>
        <p:txBody>
          <a:bodyPr/>
          <a:lstStyle/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96%</a:t>
            </a: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rgbClr val="1B232A"/>
                </a:solidFill>
                <a:effectLst/>
                <a:uLnTx/>
                <a:uFillTx/>
                <a:latin typeface="Arial Narrow"/>
                <a:ea typeface="ＭＳ Ｐゴシック" charset="-128"/>
                <a:cs typeface="Arial Narrow"/>
              </a:rPr>
              <a:t> Overall Protection</a:t>
            </a:r>
          </a:p>
          <a:p>
            <a:pPr marL="173038" indent="-173038">
              <a:spcBef>
                <a:spcPct val="20000"/>
              </a:spcBef>
              <a:buSzPct val="100000"/>
              <a:buFont typeface="Arial" charset="0"/>
              <a:buChar char="•"/>
            </a:pPr>
            <a:r>
              <a:rPr lang="en-US" sz="1600" kern="0" dirty="0" smtClean="0">
                <a:solidFill>
                  <a:srgbClr val="1B232A"/>
                </a:solidFill>
                <a:latin typeface="Arial Narrow"/>
                <a:ea typeface="ＭＳ Ｐゴシック" charset="-128"/>
                <a:cs typeface="Arial Narrow"/>
              </a:rPr>
              <a:t>Passed 100% Evasion Tests</a:t>
            </a:r>
          </a:p>
          <a:p>
            <a:pPr marL="173038" marR="0" lvl="0" indent="-1730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charset="0"/>
              <a:buChar char="•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1B232A"/>
              </a:solidFill>
              <a:effectLst/>
              <a:uLnTx/>
              <a:uFillTx/>
              <a:latin typeface="Arial Narrow"/>
              <a:ea typeface="ＭＳ Ｐゴシック" charset="-128"/>
              <a:cs typeface="Arial Narrow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487" y="1614840"/>
            <a:ext cx="981985" cy="127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6238" y="1625221"/>
            <a:ext cx="972515" cy="125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3191" y="1625220"/>
            <a:ext cx="1040616" cy="127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27"/>
          <p:cNvSpPr/>
          <p:nvPr/>
        </p:nvSpPr>
        <p:spPr>
          <a:xfrm>
            <a:off x="1890215" y="6306483"/>
            <a:ext cx="57115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u="sng" dirty="0" smtClean="0">
                <a:hlinkClick r:id="rId5"/>
              </a:rPr>
              <a:t>https://cms.myfortinet.com/share/page/site/ProductPortal/documentLibrary#path=%252fCompetitive%252f0-Fortinet%252fNSS%2520Labs%2520Reports</a:t>
            </a:r>
            <a:endParaRPr lang="en-US" sz="1000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1852" y="1627369"/>
            <a:ext cx="995681" cy="1287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957359" y="2874602"/>
            <a:ext cx="10935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 800C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64777" y="2881422"/>
            <a:ext cx="11641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 3240C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367580" y="2866860"/>
            <a:ext cx="11641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FortiGate 3600C</a:t>
            </a:r>
          </a:p>
        </p:txBody>
      </p:sp>
      <p:pic>
        <p:nvPicPr>
          <p:cNvPr id="3" name="Picture 2" descr="Network Firewall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921" y="1128786"/>
            <a:ext cx="1322350" cy="442161"/>
          </a:xfrm>
          <a:prstGeom prst="rect">
            <a:avLst/>
          </a:prstGeom>
          <a:noFill/>
        </p:spPr>
      </p:pic>
      <p:pic>
        <p:nvPicPr>
          <p:cNvPr id="1028" name="Picture 4" descr="http://www.sonicwall.com/us/shared/image/NSS-Labs-2013-NGFW-SVM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1856" y="1627668"/>
            <a:ext cx="988616" cy="1264388"/>
          </a:xfrm>
          <a:prstGeom prst="rect">
            <a:avLst/>
          </a:prstGeom>
          <a:noFill/>
        </p:spPr>
      </p:pic>
      <p:pic>
        <p:nvPicPr>
          <p:cNvPr id="1030" name="Picture 6" descr="http://www.sonicwall.com/us/shared/image/NSS-Labs-2013-NGFW-SVM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5633" y="1638302"/>
            <a:ext cx="963674" cy="1232489"/>
          </a:xfrm>
          <a:prstGeom prst="rect">
            <a:avLst/>
          </a:prstGeom>
          <a:noFill/>
        </p:spPr>
      </p:pic>
      <p:pic>
        <p:nvPicPr>
          <p:cNvPr id="1034" name="Picture 10" descr="Network IPS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4209" y="1150051"/>
            <a:ext cx="1311718" cy="438606"/>
          </a:xfrm>
          <a:prstGeom prst="rect">
            <a:avLst/>
          </a:prstGeom>
          <a:noFill/>
        </p:spPr>
      </p:pic>
      <p:pic>
        <p:nvPicPr>
          <p:cNvPr id="1036" name="Picture 12" descr="Next Generation Firewall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3250" y="1150051"/>
            <a:ext cx="1311719" cy="438607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43825" y="7903128"/>
            <a:ext cx="6583680" cy="813917"/>
          </a:xfrm>
          <a:prstGeom prst="rect">
            <a:avLst/>
          </a:prstGeom>
        </p:spPr>
      </p:pic>
      <p:pic>
        <p:nvPicPr>
          <p:cNvPr id="31" name="Picture 8" descr="C:\Users\jmaddison\AppData\Local\Temp\Rar$DIa0.426\HomeBanner_NSS_TriplePlay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1822" y="4394198"/>
            <a:ext cx="4430825" cy="13735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139302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FortiGate </a:t>
            </a:r>
            <a:r>
              <a:rPr lang="en-US" smtClean="0"/>
              <a:t>by Market Segment </a:t>
            </a:r>
            <a:endParaRPr lang="en-US" dirty="0"/>
          </a:p>
        </p:txBody>
      </p:sp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609243"/>
              </p:ext>
            </p:extLst>
          </p:nvPr>
        </p:nvGraphicFramePr>
        <p:xfrm>
          <a:off x="277798" y="1247522"/>
          <a:ext cx="8544497" cy="5274340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1670052"/>
                <a:gridCol w="1374889"/>
                <a:gridCol w="1374889"/>
                <a:gridCol w="1374889"/>
                <a:gridCol w="1374889"/>
                <a:gridCol w="1374889"/>
              </a:tblGrid>
              <a:tr h="5274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MSSP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Carrier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Core 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Branch Office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r>
                        <a:rPr lang="en-US" sz="1400" b="1" kern="1200" spc="20" dirty="0" smtClean="0">
                          <a:solidFill>
                            <a:schemeClr val="bg1"/>
                          </a:solidFill>
                          <a:latin typeface="Arial" charset="0"/>
                          <a:ea typeface="+mn-ea"/>
                          <a:cs typeface="+mn-cs"/>
                        </a:rPr>
                        <a:t>Distributed Enterprise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400" b="1" kern="1200" spc="20" dirty="0" smtClean="0">
                          <a:solidFill>
                            <a:schemeClr val="bg1"/>
                          </a:solidFill>
                          <a:latin typeface="Arial" charset="0"/>
                          <a:ea typeface="+mn-ea"/>
                          <a:cs typeface="+mn-cs"/>
                        </a:rPr>
                        <a:t>Small to</a:t>
                      </a:r>
                      <a:r>
                        <a:rPr lang="en-US" sz="1400" b="1" kern="1200" spc="20" baseline="0" dirty="0" smtClean="0">
                          <a:solidFill>
                            <a:schemeClr val="bg1"/>
                          </a:solidFill>
                          <a:latin typeface="Arial" charset="0"/>
                          <a:ea typeface="+mn-ea"/>
                          <a:cs typeface="+mn-cs"/>
                        </a:rPr>
                        <a:t> Mid</a:t>
                      </a:r>
                      <a:endParaRPr lang="en-US" sz="1400" b="1" kern="1200" spc="20" dirty="0">
                        <a:solidFill>
                          <a:schemeClr val="bg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4868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20-90 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100-800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</a:t>
                      </a:r>
                    </a:p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Series</a:t>
                      </a:r>
                      <a:endParaRPr lang="en-US" sz="1400" dirty="0" smtClean="0"/>
                    </a:p>
                  </a:txBody>
                  <a:tcPr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Hardware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Desktop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  <a:tr h="527434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Security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Applications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UTM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WF, ATP,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FW/VPN, NGFW,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NGFW + ATP, UTM</a:t>
                      </a:r>
                      <a:endParaRPr lang="en-US" sz="1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 descr="FG-3950B_Ft-TOP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7801" y="4311328"/>
            <a:ext cx="1293522" cy="610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FWF-60D_Ft-top-REF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4229" y="4215432"/>
            <a:ext cx="898121" cy="899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FG-60D_Ft-top-REF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4277" y="4825780"/>
            <a:ext cx="981984" cy="443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FG-5140B_Ft-top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239" y="3506882"/>
            <a:ext cx="1576204" cy="1538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FG-1000C_Ft-Top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554" y="4505472"/>
            <a:ext cx="1334649" cy="517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FG-800C_Ft-top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9218" y="4614114"/>
            <a:ext cx="1431505" cy="407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Oval 12"/>
          <p:cNvSpPr/>
          <p:nvPr/>
        </p:nvSpPr>
        <p:spPr bwMode="auto">
          <a:xfrm>
            <a:off x="7879081" y="1277982"/>
            <a:ext cx="470263" cy="431074"/>
          </a:xfrm>
          <a:prstGeom prst="ellipse">
            <a:avLst/>
          </a:prstGeom>
          <a:solidFill>
            <a:schemeClr val="bg2">
              <a:lumMod val="10000"/>
            </a:schemeClr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6463938" y="1277982"/>
            <a:ext cx="470263" cy="431074"/>
          </a:xfrm>
          <a:prstGeom prst="ellipse">
            <a:avLst/>
          </a:prstGeom>
          <a:solidFill>
            <a:schemeClr val="bg2">
              <a:lumMod val="10000"/>
            </a:schemeClr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5140235" y="1277982"/>
            <a:ext cx="470263" cy="431074"/>
          </a:xfrm>
          <a:prstGeom prst="ellipse">
            <a:avLst/>
          </a:prstGeom>
          <a:solidFill>
            <a:schemeClr val="bg2">
              <a:lumMod val="10000"/>
            </a:schemeClr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3729447" y="1277982"/>
            <a:ext cx="470263" cy="431074"/>
          </a:xfrm>
          <a:prstGeom prst="ellipse">
            <a:avLst/>
          </a:prstGeom>
          <a:solidFill>
            <a:schemeClr val="bg2">
              <a:lumMod val="10000"/>
            </a:schemeClr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2403567" y="1277982"/>
            <a:ext cx="470263" cy="431074"/>
          </a:xfrm>
          <a:prstGeom prst="ellipse">
            <a:avLst/>
          </a:prstGeom>
          <a:solidFill>
            <a:schemeClr val="bg2">
              <a:lumMod val="10000"/>
            </a:schemeClr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7879081" y="1850571"/>
            <a:ext cx="470263" cy="431074"/>
          </a:xfrm>
          <a:prstGeom prst="ellipse">
            <a:avLst/>
          </a:prstGeom>
          <a:solidFill>
            <a:schemeClr val="bg2">
              <a:lumMod val="10000"/>
            </a:schemeClr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6463938" y="1850571"/>
            <a:ext cx="470263" cy="431074"/>
          </a:xfrm>
          <a:prstGeom prst="ellipse">
            <a:avLst/>
          </a:prstGeom>
          <a:solidFill>
            <a:schemeClr val="bg2">
              <a:lumMod val="10000"/>
            </a:schemeClr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3729447" y="1850571"/>
            <a:ext cx="470263" cy="431074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2403567" y="1850571"/>
            <a:ext cx="470263" cy="431074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7879081" y="2355668"/>
            <a:ext cx="470263" cy="431074"/>
          </a:xfrm>
          <a:prstGeom prst="ellipse">
            <a:avLst/>
          </a:prstGeom>
          <a:solidFill>
            <a:schemeClr val="bg2">
              <a:lumMod val="10000"/>
            </a:schemeClr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6463938" y="2355668"/>
            <a:ext cx="470263" cy="431074"/>
          </a:xfrm>
          <a:prstGeom prst="ellipse">
            <a:avLst/>
          </a:prstGeom>
          <a:solidFill>
            <a:schemeClr val="bg2">
              <a:lumMod val="10000"/>
            </a:schemeClr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5140235" y="2355668"/>
            <a:ext cx="470263" cy="431074"/>
          </a:xfrm>
          <a:prstGeom prst="ellipse">
            <a:avLst/>
          </a:prstGeom>
          <a:solidFill>
            <a:schemeClr val="bg2">
              <a:lumMod val="10000"/>
            </a:schemeClr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2403567" y="2355668"/>
            <a:ext cx="470263" cy="431074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7879081" y="2886891"/>
            <a:ext cx="470263" cy="431074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5140235" y="2886891"/>
            <a:ext cx="470263" cy="431074"/>
          </a:xfrm>
          <a:prstGeom prst="ellipse">
            <a:avLst/>
          </a:prstGeom>
          <a:solidFill>
            <a:schemeClr val="bg2">
              <a:lumMod val="10000"/>
            </a:schemeClr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3729447" y="2886891"/>
            <a:ext cx="470263" cy="431074"/>
          </a:xfrm>
          <a:prstGeom prst="ellipse">
            <a:avLst/>
          </a:prstGeom>
          <a:solidFill>
            <a:schemeClr val="bg2">
              <a:lumMod val="10000"/>
            </a:schemeClr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6463938" y="3444239"/>
            <a:ext cx="470263" cy="431074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3729447" y="3444239"/>
            <a:ext cx="470263" cy="431074"/>
          </a:xfrm>
          <a:prstGeom prst="ellipse">
            <a:avLst/>
          </a:prstGeom>
          <a:solidFill>
            <a:schemeClr val="bg2">
              <a:lumMod val="10000"/>
            </a:schemeClr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2403567" y="3444239"/>
            <a:ext cx="470263" cy="431074"/>
          </a:xfrm>
          <a:prstGeom prst="ellipse">
            <a:avLst/>
          </a:prstGeom>
          <a:solidFill>
            <a:schemeClr val="bg2">
              <a:lumMod val="10000"/>
            </a:schemeClr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6463938" y="3975461"/>
            <a:ext cx="470263" cy="431074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5140235" y="3975461"/>
            <a:ext cx="470263" cy="431074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3729447" y="3975461"/>
            <a:ext cx="470263" cy="431074"/>
          </a:xfrm>
          <a:prstGeom prst="ellipse">
            <a:avLst/>
          </a:prstGeom>
          <a:solidFill>
            <a:schemeClr val="bg2">
              <a:lumMod val="10000"/>
            </a:schemeClr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2403567" y="3975461"/>
            <a:ext cx="470263" cy="431074"/>
          </a:xfrm>
          <a:prstGeom prst="ellipse">
            <a:avLst/>
          </a:prstGeom>
          <a:solidFill>
            <a:schemeClr val="bg2">
              <a:lumMod val="10000"/>
            </a:schemeClr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grpSp>
        <p:nvGrpSpPr>
          <p:cNvPr id="3" name="Group 47"/>
          <p:cNvGrpSpPr/>
          <p:nvPr/>
        </p:nvGrpSpPr>
        <p:grpSpPr>
          <a:xfrm>
            <a:off x="6463938" y="2873525"/>
            <a:ext cx="474007" cy="474195"/>
            <a:chOff x="6463938" y="2873525"/>
            <a:chExt cx="474007" cy="474195"/>
          </a:xfrm>
        </p:grpSpPr>
        <p:sp>
          <p:nvSpPr>
            <p:cNvPr id="29" name="Oval 28"/>
            <p:cNvSpPr/>
            <p:nvPr/>
          </p:nvSpPr>
          <p:spPr bwMode="auto">
            <a:xfrm>
              <a:off x="6463938" y="2886891"/>
              <a:ext cx="470263" cy="431074"/>
            </a:xfrm>
            <a:prstGeom prst="ellipse">
              <a:avLst/>
            </a:prstGeom>
            <a:noFill/>
            <a:ln w="9525" cap="flat" cmpd="sng" algn="ctr">
              <a:solidFill>
                <a:schemeClr val="bg2">
                  <a:lumMod val="1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Chord 45"/>
            <p:cNvSpPr/>
            <p:nvPr/>
          </p:nvSpPr>
          <p:spPr bwMode="auto">
            <a:xfrm rot="18603476">
              <a:off x="6467948" y="2877724"/>
              <a:ext cx="474195" cy="465798"/>
            </a:xfrm>
            <a:prstGeom prst="chord">
              <a:avLst>
                <a:gd name="adj1" fmla="val 2700000"/>
                <a:gd name="adj2" fmla="val 14072049"/>
              </a:avLst>
            </a:prstGeom>
            <a:solidFill>
              <a:schemeClr val="bg2">
                <a:lumMod val="1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" name="Group 48"/>
          <p:cNvGrpSpPr/>
          <p:nvPr/>
        </p:nvGrpSpPr>
        <p:grpSpPr>
          <a:xfrm>
            <a:off x="3757524" y="2353263"/>
            <a:ext cx="474007" cy="474195"/>
            <a:chOff x="6463938" y="2873525"/>
            <a:chExt cx="474007" cy="474195"/>
          </a:xfrm>
        </p:grpSpPr>
        <p:sp>
          <p:nvSpPr>
            <p:cNvPr id="50" name="Oval 49"/>
            <p:cNvSpPr/>
            <p:nvPr/>
          </p:nvSpPr>
          <p:spPr bwMode="auto">
            <a:xfrm>
              <a:off x="6463938" y="2886891"/>
              <a:ext cx="470263" cy="431074"/>
            </a:xfrm>
            <a:prstGeom prst="ellipse">
              <a:avLst/>
            </a:prstGeom>
            <a:noFill/>
            <a:ln w="9525" cap="flat" cmpd="sng" algn="ctr">
              <a:solidFill>
                <a:schemeClr val="bg2">
                  <a:lumMod val="1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Chord 50"/>
            <p:cNvSpPr/>
            <p:nvPr/>
          </p:nvSpPr>
          <p:spPr bwMode="auto">
            <a:xfrm rot="18603476">
              <a:off x="6467948" y="2877724"/>
              <a:ext cx="474195" cy="465798"/>
            </a:xfrm>
            <a:prstGeom prst="chord">
              <a:avLst>
                <a:gd name="adj1" fmla="val 2700000"/>
                <a:gd name="adj2" fmla="val 14072049"/>
              </a:avLst>
            </a:prstGeom>
            <a:solidFill>
              <a:schemeClr val="bg2">
                <a:lumMod val="1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5" name="Group 51"/>
          <p:cNvGrpSpPr/>
          <p:nvPr/>
        </p:nvGrpSpPr>
        <p:grpSpPr>
          <a:xfrm>
            <a:off x="5129124" y="3388532"/>
            <a:ext cx="474007" cy="474195"/>
            <a:chOff x="6463938" y="2873525"/>
            <a:chExt cx="474007" cy="474195"/>
          </a:xfrm>
        </p:grpSpPr>
        <p:sp>
          <p:nvSpPr>
            <p:cNvPr id="53" name="Oval 52"/>
            <p:cNvSpPr/>
            <p:nvPr/>
          </p:nvSpPr>
          <p:spPr bwMode="auto">
            <a:xfrm>
              <a:off x="6463938" y="2886891"/>
              <a:ext cx="470263" cy="431074"/>
            </a:xfrm>
            <a:prstGeom prst="ellipse">
              <a:avLst/>
            </a:prstGeom>
            <a:noFill/>
            <a:ln w="9525" cap="flat" cmpd="sng" algn="ctr">
              <a:solidFill>
                <a:schemeClr val="bg2">
                  <a:lumMod val="1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Chord 53"/>
            <p:cNvSpPr/>
            <p:nvPr/>
          </p:nvSpPr>
          <p:spPr bwMode="auto">
            <a:xfrm rot="18603476">
              <a:off x="6467948" y="2877724"/>
              <a:ext cx="474195" cy="465798"/>
            </a:xfrm>
            <a:prstGeom prst="chord">
              <a:avLst>
                <a:gd name="adj1" fmla="val 2700000"/>
                <a:gd name="adj2" fmla="val 14072049"/>
              </a:avLst>
            </a:prstGeom>
            <a:solidFill>
              <a:schemeClr val="bg2">
                <a:lumMod val="1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6" name="Group 54"/>
          <p:cNvGrpSpPr/>
          <p:nvPr/>
        </p:nvGrpSpPr>
        <p:grpSpPr>
          <a:xfrm>
            <a:off x="5150145" y="1801470"/>
            <a:ext cx="474007" cy="474195"/>
            <a:chOff x="6463938" y="2873525"/>
            <a:chExt cx="474007" cy="474195"/>
          </a:xfrm>
        </p:grpSpPr>
        <p:sp>
          <p:nvSpPr>
            <p:cNvPr id="56" name="Oval 55"/>
            <p:cNvSpPr/>
            <p:nvPr/>
          </p:nvSpPr>
          <p:spPr bwMode="auto">
            <a:xfrm>
              <a:off x="6463938" y="2886891"/>
              <a:ext cx="470263" cy="431074"/>
            </a:xfrm>
            <a:prstGeom prst="ellipse">
              <a:avLst/>
            </a:prstGeom>
            <a:noFill/>
            <a:ln w="9525" cap="flat" cmpd="sng" algn="ctr">
              <a:solidFill>
                <a:schemeClr val="bg2">
                  <a:lumMod val="1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Chord 56"/>
            <p:cNvSpPr/>
            <p:nvPr/>
          </p:nvSpPr>
          <p:spPr bwMode="auto">
            <a:xfrm rot="18603476">
              <a:off x="6467948" y="2877724"/>
              <a:ext cx="474195" cy="465798"/>
            </a:xfrm>
            <a:prstGeom prst="chord">
              <a:avLst>
                <a:gd name="adj1" fmla="val 2700000"/>
                <a:gd name="adj2" fmla="val 14072049"/>
              </a:avLst>
            </a:prstGeom>
            <a:solidFill>
              <a:schemeClr val="bg2">
                <a:lumMod val="1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0" name="Group 57"/>
          <p:cNvGrpSpPr/>
          <p:nvPr/>
        </p:nvGrpSpPr>
        <p:grpSpPr>
          <a:xfrm>
            <a:off x="2391179" y="2878781"/>
            <a:ext cx="474007" cy="474195"/>
            <a:chOff x="6463938" y="2873525"/>
            <a:chExt cx="474007" cy="474195"/>
          </a:xfrm>
        </p:grpSpPr>
        <p:sp>
          <p:nvSpPr>
            <p:cNvPr id="59" name="Oval 58"/>
            <p:cNvSpPr/>
            <p:nvPr/>
          </p:nvSpPr>
          <p:spPr bwMode="auto">
            <a:xfrm>
              <a:off x="6463938" y="2886891"/>
              <a:ext cx="470263" cy="431074"/>
            </a:xfrm>
            <a:prstGeom prst="ellipse">
              <a:avLst/>
            </a:prstGeom>
            <a:noFill/>
            <a:ln w="9525" cap="flat" cmpd="sng" algn="ctr">
              <a:solidFill>
                <a:schemeClr val="bg2">
                  <a:lumMod val="1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Chord 59"/>
            <p:cNvSpPr/>
            <p:nvPr/>
          </p:nvSpPr>
          <p:spPr bwMode="auto">
            <a:xfrm rot="18603476">
              <a:off x="6467948" y="2877724"/>
              <a:ext cx="474195" cy="465798"/>
            </a:xfrm>
            <a:prstGeom prst="chord">
              <a:avLst>
                <a:gd name="adj1" fmla="val 2700000"/>
                <a:gd name="adj2" fmla="val 14072049"/>
              </a:avLst>
            </a:prstGeom>
            <a:solidFill>
              <a:schemeClr val="bg2">
                <a:lumMod val="1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472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FortiGate by Performance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413446"/>
              </p:ext>
            </p:extLst>
          </p:nvPr>
        </p:nvGraphicFramePr>
        <p:xfrm>
          <a:off x="277798" y="1427863"/>
          <a:ext cx="8544497" cy="4550815"/>
        </p:xfrm>
        <a:graphic>
          <a:graphicData uri="http://schemas.openxmlformats.org/drawingml/2006/table">
            <a:tbl>
              <a:tblPr>
                <a:tableStyleId>{85BE263C-DBD7-4A20-BB59-AAB30ACAA65A}</a:tableStyleId>
              </a:tblPr>
              <a:tblGrid>
                <a:gridCol w="535002"/>
                <a:gridCol w="1601899"/>
                <a:gridCol w="1601899"/>
                <a:gridCol w="1601899"/>
                <a:gridCol w="1601899"/>
                <a:gridCol w="1601899"/>
              </a:tblGrid>
              <a:tr h="663265">
                <a:tc rowSpan="6"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r>
                        <a:rPr kumimoji="0" lang="en-US" sz="1400" b="1" i="0" u="none" strike="noStrike" cap="none" spc="2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Capacity &amp; Performance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63265"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63265"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63265">
                <a:tc vMerge="1">
                  <a:txBody>
                    <a:bodyPr/>
                    <a:lstStyle/>
                    <a:p>
                      <a:pPr marR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90000"/>
                        <a:tabLst/>
                      </a:pPr>
                      <a:endParaRPr kumimoji="0" lang="en-US" sz="1400" b="1" i="0" u="none" strike="noStrike" cap="none" spc="2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63265">
                <a:tc vMerge="1">
                  <a:txBody>
                    <a:bodyPr/>
                    <a:lstStyle/>
                    <a:p>
                      <a:pPr algn="ctr" eaLnBrk="0" hangingPunct="0">
                        <a:spcBef>
                          <a:spcPts val="0"/>
                        </a:spcBef>
                        <a:buClr>
                          <a:schemeClr val="accent1"/>
                        </a:buClr>
                        <a:buSzPct val="90000"/>
                      </a:pPr>
                      <a:endParaRPr lang="en-US" sz="1400" b="1" spc="20" dirty="0" smtClean="0">
                        <a:solidFill>
                          <a:schemeClr val="bg1"/>
                        </a:solidFill>
                        <a:latin typeface="Arial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4103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1626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20-90 Series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100-800 Series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1000 Series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3000 Series</a:t>
                      </a:r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5000 Series</a:t>
                      </a: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388761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Desktop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Mid Range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High End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Shape 57"/>
          <p:cNvSpPr/>
          <p:nvPr/>
        </p:nvSpPr>
        <p:spPr>
          <a:xfrm rot="18640303" flipV="1">
            <a:off x="819512" y="693188"/>
            <a:ext cx="8608545" cy="4966988"/>
          </a:xfrm>
          <a:custGeom>
            <a:avLst/>
            <a:gdLst>
              <a:gd name="connsiteX0" fmla="*/ 0 w 7427560"/>
              <a:gd name="connsiteY0" fmla="*/ 3786316 h 3786316"/>
              <a:gd name="connsiteX1" fmla="*/ 6252363 w 7427560"/>
              <a:gd name="connsiteY1" fmla="*/ 473290 h 3786316"/>
              <a:gd name="connsiteX2" fmla="*/ 6199036 w 7427560"/>
              <a:gd name="connsiteY2" fmla="*/ 0 h 3786316"/>
              <a:gd name="connsiteX3" fmla="*/ 7427560 w 7427560"/>
              <a:gd name="connsiteY3" fmla="*/ 703952 h 3786316"/>
              <a:gd name="connsiteX4" fmla="*/ 6400331 w 7427560"/>
              <a:gd name="connsiteY4" fmla="*/ 1786535 h 3786316"/>
              <a:gd name="connsiteX5" fmla="*/ 6347004 w 7427560"/>
              <a:gd name="connsiteY5" fmla="*/ 1313246 h 3786316"/>
              <a:gd name="connsiteX6" fmla="*/ 0 w 7427560"/>
              <a:gd name="connsiteY6" fmla="*/ 3786316 h 3786316"/>
              <a:gd name="connsiteX0" fmla="*/ 0 w 7425232"/>
              <a:gd name="connsiteY0" fmla="*/ 3786316 h 3786316"/>
              <a:gd name="connsiteX1" fmla="*/ 6252363 w 7425232"/>
              <a:gd name="connsiteY1" fmla="*/ 473290 h 3786316"/>
              <a:gd name="connsiteX2" fmla="*/ 6199036 w 7425232"/>
              <a:gd name="connsiteY2" fmla="*/ 0 h 3786316"/>
              <a:gd name="connsiteX3" fmla="*/ 7425232 w 7425232"/>
              <a:gd name="connsiteY3" fmla="*/ 927691 h 3786316"/>
              <a:gd name="connsiteX4" fmla="*/ 6400331 w 7425232"/>
              <a:gd name="connsiteY4" fmla="*/ 1786535 h 3786316"/>
              <a:gd name="connsiteX5" fmla="*/ 6347004 w 7425232"/>
              <a:gd name="connsiteY5" fmla="*/ 1313246 h 3786316"/>
              <a:gd name="connsiteX6" fmla="*/ 0 w 7425232"/>
              <a:gd name="connsiteY6" fmla="*/ 3786316 h 3786316"/>
              <a:gd name="connsiteX0" fmla="*/ 0 w 7400249"/>
              <a:gd name="connsiteY0" fmla="*/ 3786316 h 3786316"/>
              <a:gd name="connsiteX1" fmla="*/ 6252363 w 7400249"/>
              <a:gd name="connsiteY1" fmla="*/ 473290 h 3786316"/>
              <a:gd name="connsiteX2" fmla="*/ 6199036 w 7400249"/>
              <a:gd name="connsiteY2" fmla="*/ 0 h 3786316"/>
              <a:gd name="connsiteX3" fmla="*/ 7400249 w 7400249"/>
              <a:gd name="connsiteY3" fmla="*/ 955204 h 3786316"/>
              <a:gd name="connsiteX4" fmla="*/ 6400331 w 7400249"/>
              <a:gd name="connsiteY4" fmla="*/ 1786535 h 3786316"/>
              <a:gd name="connsiteX5" fmla="*/ 6347004 w 7400249"/>
              <a:gd name="connsiteY5" fmla="*/ 1313246 h 3786316"/>
              <a:gd name="connsiteX6" fmla="*/ 0 w 7400249"/>
              <a:gd name="connsiteY6" fmla="*/ 3786316 h 3786316"/>
              <a:gd name="connsiteX0" fmla="*/ 0 w 7375265"/>
              <a:gd name="connsiteY0" fmla="*/ 3786316 h 3786316"/>
              <a:gd name="connsiteX1" fmla="*/ 6252363 w 7375265"/>
              <a:gd name="connsiteY1" fmla="*/ 473290 h 3786316"/>
              <a:gd name="connsiteX2" fmla="*/ 6199036 w 7375265"/>
              <a:gd name="connsiteY2" fmla="*/ 0 h 3786316"/>
              <a:gd name="connsiteX3" fmla="*/ 7375265 w 7375265"/>
              <a:gd name="connsiteY3" fmla="*/ 982716 h 3786316"/>
              <a:gd name="connsiteX4" fmla="*/ 6400331 w 7375265"/>
              <a:gd name="connsiteY4" fmla="*/ 1786535 h 3786316"/>
              <a:gd name="connsiteX5" fmla="*/ 6347004 w 7375265"/>
              <a:gd name="connsiteY5" fmla="*/ 1313246 h 3786316"/>
              <a:gd name="connsiteX6" fmla="*/ 0 w 7375265"/>
              <a:gd name="connsiteY6" fmla="*/ 3786316 h 3786316"/>
              <a:gd name="connsiteX0" fmla="*/ 0 w 7382229"/>
              <a:gd name="connsiteY0" fmla="*/ 3786316 h 3786316"/>
              <a:gd name="connsiteX1" fmla="*/ 6252363 w 7382229"/>
              <a:gd name="connsiteY1" fmla="*/ 473290 h 3786316"/>
              <a:gd name="connsiteX2" fmla="*/ 6199036 w 7382229"/>
              <a:gd name="connsiteY2" fmla="*/ 0 h 3786316"/>
              <a:gd name="connsiteX3" fmla="*/ 7382229 w 7382229"/>
              <a:gd name="connsiteY3" fmla="*/ 956493 h 3786316"/>
              <a:gd name="connsiteX4" fmla="*/ 6400331 w 7382229"/>
              <a:gd name="connsiteY4" fmla="*/ 1786535 h 3786316"/>
              <a:gd name="connsiteX5" fmla="*/ 6347004 w 7382229"/>
              <a:gd name="connsiteY5" fmla="*/ 1313246 h 3786316"/>
              <a:gd name="connsiteX6" fmla="*/ 0 w 7382229"/>
              <a:gd name="connsiteY6" fmla="*/ 3786316 h 3786316"/>
              <a:gd name="connsiteX0" fmla="*/ 0 w 7382229"/>
              <a:gd name="connsiteY0" fmla="*/ 3786316 h 3786316"/>
              <a:gd name="connsiteX1" fmla="*/ 6252363 w 7382229"/>
              <a:gd name="connsiteY1" fmla="*/ 473290 h 3786316"/>
              <a:gd name="connsiteX2" fmla="*/ 6199036 w 7382229"/>
              <a:gd name="connsiteY2" fmla="*/ 0 h 3786316"/>
              <a:gd name="connsiteX3" fmla="*/ 7382229 w 7382229"/>
              <a:gd name="connsiteY3" fmla="*/ 956493 h 3786316"/>
              <a:gd name="connsiteX4" fmla="*/ 6468032 w 7382229"/>
              <a:gd name="connsiteY4" fmla="*/ 1953176 h 3786316"/>
              <a:gd name="connsiteX5" fmla="*/ 6347004 w 7382229"/>
              <a:gd name="connsiteY5" fmla="*/ 1313246 h 3786316"/>
              <a:gd name="connsiteX6" fmla="*/ 0 w 7382229"/>
              <a:gd name="connsiteY6" fmla="*/ 3786316 h 378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82229" h="3786316">
                <a:moveTo>
                  <a:pt x="0" y="3786316"/>
                </a:moveTo>
                <a:cubicBezTo>
                  <a:pt x="825285" y="2103509"/>
                  <a:pt x="2909406" y="999167"/>
                  <a:pt x="6252363" y="473290"/>
                </a:cubicBezTo>
                <a:lnTo>
                  <a:pt x="6199036" y="0"/>
                </a:lnTo>
                <a:lnTo>
                  <a:pt x="7382229" y="956493"/>
                </a:lnTo>
                <a:lnTo>
                  <a:pt x="6468032" y="1953176"/>
                </a:lnTo>
                <a:lnTo>
                  <a:pt x="6347004" y="1313246"/>
                </a:lnTo>
                <a:cubicBezTo>
                  <a:pt x="3353595" y="1523597"/>
                  <a:pt x="1237927" y="2347953"/>
                  <a:pt x="0" y="3786316"/>
                </a:cubicBezTo>
                <a:close/>
              </a:path>
            </a:pathLst>
          </a:custGeom>
          <a:gradFill>
            <a:gsLst>
              <a:gs pos="0">
                <a:schemeClr val="dk1">
                  <a:tint val="100000"/>
                  <a:shade val="100000"/>
                  <a:satMod val="130000"/>
                  <a:alpha val="70000"/>
                </a:schemeClr>
              </a:gs>
              <a:gs pos="100000">
                <a:schemeClr val="dk1">
                  <a:tint val="50000"/>
                  <a:shade val="100000"/>
                  <a:satMod val="350000"/>
                  <a:alpha val="70000"/>
                </a:schemeClr>
              </a:gs>
            </a:gsLst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sp>
      <p:pic>
        <p:nvPicPr>
          <p:cNvPr id="10" name="Picture 9" descr="FG-5140B_Ft-top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4338" y="1095663"/>
            <a:ext cx="1886551" cy="1842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FG-3950B_Ft-TOP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3629" y="2460406"/>
            <a:ext cx="1548209" cy="731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FWF-60D_Ft-top-REF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4598" y="4134629"/>
            <a:ext cx="898121" cy="899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FG-60D_Ft-top-REF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577" y="4771102"/>
            <a:ext cx="981984" cy="443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FG-1000C_Ft-Top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4813" y="3279175"/>
            <a:ext cx="1597434" cy="619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FG-800C_Ft-top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3493" y="3909437"/>
            <a:ext cx="1713361" cy="487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899060" y="2369763"/>
            <a:ext cx="1427078" cy="1600438"/>
          </a:xfrm>
          <a:prstGeom prst="rect">
            <a:avLst/>
          </a:prstGeom>
          <a:solidFill>
            <a:srgbClr val="FFFFFF">
              <a:alpha val="70000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b="1" dirty="0">
                <a:latin typeface="Arial" charset="0"/>
                <a:ea typeface="MS PGothic" charset="0"/>
                <a:cs typeface="MS PGothic" charset="0"/>
              </a:rPr>
              <a:t>Consolidated Functionality + Performance</a:t>
            </a:r>
            <a:br>
              <a:rPr lang="en-US" sz="1400" b="1" dirty="0">
                <a:latin typeface="Arial" charset="0"/>
                <a:ea typeface="MS PGothic" charset="0"/>
                <a:cs typeface="MS PGothic" charset="0"/>
              </a:rPr>
            </a:br>
            <a:r>
              <a:rPr lang="en-US" sz="1400" dirty="0">
                <a:latin typeface="Arial" charset="0"/>
                <a:ea typeface="MS PGothic" charset="0"/>
                <a:cs typeface="MS PGothic" charset="0"/>
              </a:rPr>
              <a:t>Firewall Speeds From 20Mbps </a:t>
            </a:r>
            <a:r>
              <a:rPr lang="en-US" sz="1400" dirty="0" smtClean="0">
                <a:latin typeface="Arial" charset="0"/>
                <a:ea typeface="MS PGothic" charset="0"/>
                <a:cs typeface="MS PGothic" charset="0"/>
              </a:rPr>
              <a:t>to 2.5Gbps</a:t>
            </a:r>
            <a:endParaRPr lang="en-US" sz="1400" b="1" dirty="0">
              <a:solidFill>
                <a:schemeClr val="accent4"/>
              </a:solidFill>
              <a:ea typeface="MS PGothic" charset="0"/>
              <a:cs typeface="Arial Narrow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35620" y="2008481"/>
            <a:ext cx="2901545" cy="954107"/>
          </a:xfrm>
          <a:prstGeom prst="rect">
            <a:avLst/>
          </a:prstGeom>
          <a:solidFill>
            <a:srgbClr val="FFFFFF">
              <a:alpha val="70000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b="1" dirty="0">
                <a:ea typeface="MS PGothic" charset="0"/>
                <a:cs typeface="Arial Narrow"/>
              </a:rPr>
              <a:t>High Performance + Port Density</a:t>
            </a:r>
          </a:p>
          <a:p>
            <a:pPr>
              <a:defRPr/>
            </a:pPr>
            <a:r>
              <a:rPr lang="en-US" sz="1400" dirty="0">
                <a:ea typeface="MS PGothic" charset="0"/>
                <a:cs typeface="Arial Narrow"/>
              </a:rPr>
              <a:t>Firewall Speeds From </a:t>
            </a:r>
            <a:r>
              <a:rPr lang="en-US" sz="1400" dirty="0" smtClean="0">
                <a:ea typeface="MS PGothic" charset="0"/>
                <a:cs typeface="Arial Narrow"/>
              </a:rPr>
              <a:t>1Gbps to </a:t>
            </a:r>
            <a:r>
              <a:rPr lang="en-US" sz="1400" dirty="0">
                <a:ea typeface="MS PGothic" charset="0"/>
                <a:cs typeface="Arial Narrow"/>
              </a:rPr>
              <a:t>44Gbps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70508" y="3801807"/>
            <a:ext cx="2901545" cy="954107"/>
          </a:xfrm>
          <a:prstGeom prst="rect">
            <a:avLst/>
          </a:prstGeom>
          <a:solidFill>
            <a:srgbClr val="FFFFFF">
              <a:alpha val="70000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eaLnBrk="0" hangingPunct="0"/>
            <a:r>
              <a:rPr lang="en-US" sz="1400" b="1" dirty="0"/>
              <a:t>World</a:t>
            </a:r>
            <a:r>
              <a:rPr lang="en-US" altLang="en-US" sz="1400" b="1" dirty="0"/>
              <a:t>’</a:t>
            </a:r>
            <a:r>
              <a:rPr lang="en-US" sz="1400" b="1" dirty="0"/>
              <a:t>s Most Intelligent &amp; Powerful NGFW</a:t>
            </a:r>
            <a:br>
              <a:rPr lang="en-US" sz="1400" b="1" dirty="0"/>
            </a:br>
            <a:r>
              <a:rPr lang="en-US" sz="1400" dirty="0"/>
              <a:t>Firewall Speeds From </a:t>
            </a:r>
            <a:r>
              <a:rPr lang="en-US" sz="1400" dirty="0" smtClean="0"/>
              <a:t>40Gbps to 500Gbps + 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437060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130"/>
          <p:cNvSpPr/>
          <p:nvPr/>
        </p:nvSpPr>
        <p:spPr bwMode="auto">
          <a:xfrm>
            <a:off x="-3175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7" name="Oval 66"/>
          <p:cNvSpPr/>
          <p:nvPr/>
        </p:nvSpPr>
        <p:spPr bwMode="auto">
          <a:xfrm>
            <a:off x="1502487" y="-3258"/>
            <a:ext cx="6230743" cy="6230743"/>
          </a:xfrm>
          <a:prstGeom prst="ellipse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88925" dist="139700" dir="8580000" algn="r" rotWithShape="0">
              <a:prstClr val="black">
                <a:alpha val="40000"/>
              </a:prstClr>
            </a:outerShdw>
          </a:effectLst>
          <a:scene3d>
            <a:camera prst="isometricTopUp"/>
            <a:lightRig rig="balanced" dir="t"/>
          </a:scene3d>
          <a:sp3d extrusionH="254000" prstMaterial="plastic">
            <a:bevelT w="165100" prst="coolSlant"/>
          </a:sp3d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pic>
        <p:nvPicPr>
          <p:cNvPr id="59" name="Picture 42" descr="Cloud-Blu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2341563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42" descr="Cloud-Blu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6388" y="3190875"/>
            <a:ext cx="9858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42" descr="Cloud-Blu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7807" y="526752"/>
            <a:ext cx="778702" cy="519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42" descr="Cloud-Blu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9338" y="4854838"/>
            <a:ext cx="778701" cy="519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42" descr="Cloud-Blu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4112" y="4263560"/>
            <a:ext cx="699123" cy="466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Oval 69"/>
          <p:cNvSpPr/>
          <p:nvPr/>
        </p:nvSpPr>
        <p:spPr bwMode="auto">
          <a:xfrm>
            <a:off x="3359301" y="3272315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71" name="TextBox 27"/>
          <p:cNvSpPr txBox="1">
            <a:spLocks noChangeArrowheads="1"/>
          </p:cNvSpPr>
          <p:nvPr/>
        </p:nvSpPr>
        <p:spPr bwMode="auto">
          <a:xfrm>
            <a:off x="3316826" y="4278229"/>
            <a:ext cx="1927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dirty="0">
                <a:solidFill>
                  <a:schemeClr val="accent1"/>
                </a:solidFill>
                <a:cs typeface="Arial Narrow" charset="0"/>
              </a:rPr>
              <a:t>LARGE </a:t>
            </a:r>
            <a:r>
              <a:rPr lang="en-US" sz="1200" b="1" dirty="0" smtClean="0">
                <a:solidFill>
                  <a:schemeClr val="accent1"/>
                </a:solidFill>
                <a:cs typeface="Arial Narrow" charset="0"/>
              </a:rPr>
              <a:t>ENTERPRISE</a:t>
            </a:r>
          </a:p>
          <a:p>
            <a:pPr marL="0" lvl="1" algn="ctr" eaLnBrk="1" hangingPunct="1"/>
            <a:r>
              <a:rPr lang="en-US" sz="1200" dirty="0" err="1">
                <a:solidFill>
                  <a:srgbClr val="36424A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Gate</a:t>
            </a:r>
            <a:r>
              <a:rPr lang="en-US" sz="1200" dirty="0">
                <a:solidFill>
                  <a:srgbClr val="36424A"/>
                </a:solidFill>
                <a:cs typeface="Arial Narrow" charset="0"/>
              </a:rPr>
              <a:t> </a:t>
            </a:r>
            <a:endParaRPr lang="en-US" sz="1200" b="1" dirty="0">
              <a:solidFill>
                <a:schemeClr val="accent1"/>
              </a:solidFill>
              <a:cs typeface="Arial Narrow" charset="0"/>
            </a:endParaRPr>
          </a:p>
        </p:txBody>
      </p:sp>
      <p:sp>
        <p:nvSpPr>
          <p:cNvPr id="73" name="Oval 72"/>
          <p:cNvSpPr/>
          <p:nvPr/>
        </p:nvSpPr>
        <p:spPr bwMode="auto">
          <a:xfrm>
            <a:off x="1801970" y="2377339"/>
            <a:ext cx="1669945" cy="1669945"/>
          </a:xfrm>
          <a:prstGeom prst="ellipse">
            <a:avLst/>
          </a:prstGeom>
          <a:solidFill>
            <a:srgbClr val="FFFFFF">
              <a:alpha val="3803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74" name="TextBox 26"/>
          <p:cNvSpPr txBox="1">
            <a:spLocks noChangeArrowheads="1"/>
          </p:cNvSpPr>
          <p:nvPr/>
        </p:nvSpPr>
        <p:spPr bwMode="auto">
          <a:xfrm>
            <a:off x="1686488" y="3458135"/>
            <a:ext cx="1925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dirty="0">
                <a:solidFill>
                  <a:schemeClr val="accent1"/>
                </a:solidFill>
                <a:cs typeface="Arial Narrow" charset="0"/>
              </a:rPr>
              <a:t>SERVICE </a:t>
            </a:r>
            <a:r>
              <a:rPr lang="en-US" sz="1200" b="1" dirty="0" smtClean="0">
                <a:solidFill>
                  <a:schemeClr val="accent1"/>
                </a:solidFill>
                <a:cs typeface="Arial Narrow" charset="0"/>
              </a:rPr>
              <a:t>PROVIDER</a:t>
            </a:r>
          </a:p>
          <a:p>
            <a:pPr marL="0" lvl="1" algn="ctr" eaLnBrk="1" hangingPunct="1"/>
            <a:r>
              <a:rPr lang="en-US" sz="1200" dirty="0" err="1">
                <a:solidFill>
                  <a:srgbClr val="36424A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Gate</a:t>
            </a:r>
            <a:endParaRPr lang="en-US" sz="1200" b="1" dirty="0">
              <a:solidFill>
                <a:srgbClr val="C00000"/>
              </a:solidFill>
              <a:cs typeface="Arial Narrow" charset="0"/>
            </a:endParaRPr>
          </a:p>
        </p:txBody>
      </p:sp>
      <p:grpSp>
        <p:nvGrpSpPr>
          <p:cNvPr id="5" name="Group 61"/>
          <p:cNvGrpSpPr>
            <a:grpSpLocks/>
          </p:cNvGrpSpPr>
          <p:nvPr/>
        </p:nvGrpSpPr>
        <p:grpSpPr bwMode="auto">
          <a:xfrm>
            <a:off x="1827213" y="2025650"/>
            <a:ext cx="1590675" cy="1474788"/>
            <a:chOff x="1501855" y="2011679"/>
            <a:chExt cx="2236989" cy="2072951"/>
          </a:xfrm>
        </p:grpSpPr>
        <p:pic>
          <p:nvPicPr>
            <p:cNvPr id="76" name="Picture 56" descr="FG-5140_Rt-s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1855" y="2011679"/>
              <a:ext cx="1575745" cy="192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7" name="Picture 55" descr="FG-3950_Rt-s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8212" y="2932486"/>
              <a:ext cx="1500632" cy="1152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8" name="Oval 77"/>
          <p:cNvSpPr/>
          <p:nvPr/>
        </p:nvSpPr>
        <p:spPr bwMode="auto">
          <a:xfrm>
            <a:off x="5801495" y="2077396"/>
            <a:ext cx="1669945" cy="1669945"/>
          </a:xfrm>
          <a:prstGeom prst="ellipse">
            <a:avLst/>
          </a:prstGeom>
          <a:solidFill>
            <a:srgbClr val="FFFFFF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TopUp"/>
            <a:lightRig rig="balanced" dir="t"/>
          </a:scene3d>
          <a:sp3d prstMaterial="plastic"/>
        </p:spPr>
        <p:txBody>
          <a:bodyPr lIns="0" tIns="0" rIns="0" bIns="0" anchor="ctr"/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charset="2"/>
              <a:buNone/>
              <a:defRPr/>
            </a:pPr>
            <a:endParaRPr lang="en-US" sz="2000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79" name="TextBox 33"/>
          <p:cNvSpPr txBox="1">
            <a:spLocks noChangeArrowheads="1"/>
          </p:cNvSpPr>
          <p:nvPr/>
        </p:nvSpPr>
        <p:spPr bwMode="auto">
          <a:xfrm>
            <a:off x="5628759" y="2820852"/>
            <a:ext cx="19706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b="1" dirty="0" smtClean="0">
                <a:solidFill>
                  <a:schemeClr val="accent1"/>
                </a:solidFill>
                <a:cs typeface="Arial Narrow" charset="0"/>
              </a:rPr>
              <a:t>WIRELESS</a:t>
            </a:r>
          </a:p>
          <a:p>
            <a:pPr marL="0" lvl="1" algn="ctr" eaLnBrk="1" hangingPunct="1"/>
            <a:r>
              <a:rPr lang="en-US" sz="1200" dirty="0" err="1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 smtClean="0">
                <a:solidFill>
                  <a:srgbClr val="C00000"/>
                </a:solidFill>
                <a:cs typeface="Arial Narrow" charset="0"/>
              </a:rPr>
              <a:t>WiFi</a:t>
            </a:r>
            <a:r>
              <a:rPr lang="en-US" sz="1200" dirty="0">
                <a:solidFill>
                  <a:srgbClr val="324040"/>
                </a:solidFill>
                <a:cs typeface="Arial Narrow" charset="0"/>
              </a:rPr>
              <a:t> </a:t>
            </a:r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/ </a:t>
            </a:r>
            <a:r>
              <a:rPr lang="en-US" sz="1200" dirty="0" err="1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 smtClean="0">
                <a:solidFill>
                  <a:srgbClr val="C00000"/>
                </a:solidFill>
                <a:cs typeface="Arial Narrow" charset="0"/>
              </a:rPr>
              <a:t>AP</a:t>
            </a:r>
            <a:endParaRPr lang="en-US" sz="1200" b="1" dirty="0">
              <a:solidFill>
                <a:srgbClr val="C00000"/>
              </a:solidFill>
              <a:cs typeface="Arial Narrow" charset="0"/>
            </a:endParaRPr>
          </a:p>
        </p:txBody>
      </p:sp>
      <p:pic>
        <p:nvPicPr>
          <p:cNvPr id="85" name="Picture 76" descr="FortiWeb_Icon_1U_Lt-s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8859" y="626045"/>
            <a:ext cx="809875" cy="503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77" descr="FortiDB_Icon_1U_Lt-s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6973" y="5347179"/>
            <a:ext cx="806457" cy="508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78" descr="FortiScan_Icon_1U_Lt-s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8177" y="4967676"/>
            <a:ext cx="809875" cy="50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" name="TextBox 80"/>
          <p:cNvSpPr txBox="1">
            <a:spLocks noChangeArrowheads="1"/>
          </p:cNvSpPr>
          <p:nvPr/>
        </p:nvSpPr>
        <p:spPr bwMode="auto">
          <a:xfrm>
            <a:off x="1269062" y="164737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Mail</a:t>
            </a:r>
            <a:r>
              <a:rPr lang="en-US" sz="1200" dirty="0">
                <a:solidFill>
                  <a:srgbClr val="324040"/>
                </a:solidFill>
                <a:cs typeface="Arial Narrow" charset="0"/>
              </a:rPr>
              <a:t> </a:t>
            </a:r>
          </a:p>
        </p:txBody>
      </p:sp>
      <p:sp>
        <p:nvSpPr>
          <p:cNvPr id="90" name="TextBox 81"/>
          <p:cNvSpPr txBox="1">
            <a:spLocks noChangeArrowheads="1"/>
          </p:cNvSpPr>
          <p:nvPr/>
        </p:nvSpPr>
        <p:spPr bwMode="auto">
          <a:xfrm>
            <a:off x="5314429" y="893005"/>
            <a:ext cx="992294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Web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91" name="TextBox 82"/>
          <p:cNvSpPr txBox="1">
            <a:spLocks noChangeArrowheads="1"/>
          </p:cNvSpPr>
          <p:nvPr/>
        </p:nvSpPr>
        <p:spPr bwMode="auto">
          <a:xfrm>
            <a:off x="4116388" y="5792821"/>
            <a:ext cx="9593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DB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92" name="TextBox 83"/>
          <p:cNvSpPr txBox="1">
            <a:spLocks noChangeArrowheads="1"/>
          </p:cNvSpPr>
          <p:nvPr/>
        </p:nvSpPr>
        <p:spPr bwMode="auto">
          <a:xfrm>
            <a:off x="6949579" y="5330913"/>
            <a:ext cx="1064451" cy="28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Scan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pic>
        <p:nvPicPr>
          <p:cNvPr id="97" name="Picture 11" descr="FortiSwitch_Icon_2U_Lt-s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3230" y="3279538"/>
            <a:ext cx="818189" cy="57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TextBox 44"/>
          <p:cNvSpPr txBox="1">
            <a:spLocks noChangeArrowheads="1"/>
          </p:cNvSpPr>
          <p:nvPr/>
        </p:nvSpPr>
        <p:spPr bwMode="auto">
          <a:xfrm>
            <a:off x="7665612" y="3760433"/>
            <a:ext cx="133149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Switch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01" name="TextBox 46"/>
          <p:cNvSpPr txBox="1">
            <a:spLocks noChangeArrowheads="1"/>
          </p:cNvSpPr>
          <p:nvPr/>
        </p:nvSpPr>
        <p:spPr bwMode="auto">
          <a:xfrm>
            <a:off x="7540243" y="2628117"/>
            <a:ext cx="13040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 smtClean="0">
                <a:solidFill>
                  <a:srgbClr val="C00000"/>
                </a:solidFill>
                <a:cs typeface="Arial Narrow" charset="0"/>
              </a:rPr>
              <a:t>Bridge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pic>
        <p:nvPicPr>
          <p:cNvPr id="103" name="Picture 3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00834" y="4332265"/>
            <a:ext cx="806913" cy="500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TextBox 49"/>
          <p:cNvSpPr txBox="1">
            <a:spLocks noChangeArrowheads="1"/>
          </p:cNvSpPr>
          <p:nvPr/>
        </p:nvSpPr>
        <p:spPr bwMode="auto">
          <a:xfrm>
            <a:off x="593202" y="4721948"/>
            <a:ext cx="15446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Authenticator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pic>
        <p:nvPicPr>
          <p:cNvPr id="106" name="Picture 42" descr="Cloud-Blu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8797" y="3340935"/>
            <a:ext cx="1435116" cy="956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Picture 59" descr="1U_Lt-s_x200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7261" y="1901936"/>
            <a:ext cx="1134059" cy="1003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" name="TextBox 46"/>
          <p:cNvSpPr txBox="1">
            <a:spLocks noChangeArrowheads="1"/>
          </p:cNvSpPr>
          <p:nvPr/>
        </p:nvSpPr>
        <p:spPr bwMode="auto">
          <a:xfrm>
            <a:off x="2600752" y="1139065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 smtClean="0">
                <a:solidFill>
                  <a:schemeClr val="accent4"/>
                </a:solidFill>
                <a:cs typeface="Arial Narrow" charset="0"/>
              </a:rPr>
              <a:t>Client</a:t>
            </a:r>
            <a:endParaRPr lang="en-US" sz="1200" dirty="0">
              <a:solidFill>
                <a:schemeClr val="accent4"/>
              </a:solidFill>
              <a:cs typeface="Arial Narrow" charset="0"/>
            </a:endParaRPr>
          </a:p>
        </p:txBody>
      </p:sp>
      <p:sp>
        <p:nvSpPr>
          <p:cNvPr id="116" name="TextBox 46"/>
          <p:cNvSpPr txBox="1">
            <a:spLocks noChangeArrowheads="1"/>
          </p:cNvSpPr>
          <p:nvPr/>
        </p:nvSpPr>
        <p:spPr bwMode="auto">
          <a:xfrm>
            <a:off x="6783865" y="1626467"/>
            <a:ext cx="11190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 smtClean="0">
                <a:solidFill>
                  <a:srgbClr val="C00000"/>
                </a:solidFill>
                <a:cs typeface="Arial Narrow" charset="0"/>
              </a:rPr>
              <a:t>DDoS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18" name="TextBox 46"/>
          <p:cNvSpPr txBox="1">
            <a:spLocks noChangeArrowheads="1"/>
          </p:cNvSpPr>
          <p:nvPr/>
        </p:nvSpPr>
        <p:spPr bwMode="auto">
          <a:xfrm>
            <a:off x="7428052" y="4583012"/>
            <a:ext cx="15446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 smtClean="0">
                <a:solidFill>
                  <a:srgbClr val="C00000"/>
                </a:solidFill>
                <a:cs typeface="Arial Narrow" charset="0"/>
              </a:rPr>
              <a:t>Balancer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19" name="TextBox 46"/>
          <p:cNvSpPr txBox="1">
            <a:spLocks noChangeArrowheads="1"/>
          </p:cNvSpPr>
          <p:nvPr/>
        </p:nvSpPr>
        <p:spPr bwMode="auto">
          <a:xfrm>
            <a:off x="561735" y="3693675"/>
            <a:ext cx="94259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 smtClean="0">
                <a:solidFill>
                  <a:srgbClr val="C00000"/>
                </a:solidFill>
                <a:cs typeface="Arial Narrow" charset="0"/>
              </a:rPr>
              <a:t>DNS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20" name="TextBox 46"/>
          <p:cNvSpPr txBox="1">
            <a:spLocks noChangeArrowheads="1"/>
          </p:cNvSpPr>
          <p:nvPr/>
        </p:nvSpPr>
        <p:spPr bwMode="auto">
          <a:xfrm>
            <a:off x="666374" y="2479994"/>
            <a:ext cx="97555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 smtClean="0">
                <a:solidFill>
                  <a:srgbClr val="C00000"/>
                </a:solidFill>
                <a:cs typeface="Arial Narrow" charset="0"/>
              </a:rPr>
              <a:t>Cache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121" name="TextBox 46"/>
          <p:cNvSpPr txBox="1">
            <a:spLocks noChangeArrowheads="1"/>
          </p:cNvSpPr>
          <p:nvPr/>
        </p:nvSpPr>
        <p:spPr bwMode="auto">
          <a:xfrm>
            <a:off x="2442432" y="5856862"/>
            <a:ext cx="13121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 smtClean="0">
                <a:solidFill>
                  <a:srgbClr val="C00000"/>
                </a:solidFill>
                <a:cs typeface="Arial Narrow" charset="0"/>
              </a:rPr>
              <a:t>Voice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pic>
        <p:nvPicPr>
          <p:cNvPr id="122" name="Picture 30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66374" y="3279538"/>
            <a:ext cx="806912" cy="500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30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97379" y="2077396"/>
            <a:ext cx="806912" cy="500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11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471440" y="2201390"/>
            <a:ext cx="818189" cy="5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11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391534" y="1301381"/>
            <a:ext cx="743645" cy="52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11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270222" y="4259330"/>
            <a:ext cx="743808" cy="46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11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59301" y="491686"/>
            <a:ext cx="627684" cy="7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icture 30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86075" y="2092239"/>
            <a:ext cx="980376" cy="611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131" descr="FortiFone_Lt-s.png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8377" y="5235098"/>
            <a:ext cx="566720" cy="373615"/>
          </a:xfrm>
          <a:prstGeom prst="rect">
            <a:avLst/>
          </a:prstGeom>
        </p:spPr>
      </p:pic>
      <p:pic>
        <p:nvPicPr>
          <p:cNvPr id="124" name="Picture 30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47692" y="5421906"/>
            <a:ext cx="806912" cy="500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42" descr="Cloud-Blu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8707" y="3211928"/>
            <a:ext cx="778701" cy="519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73" descr="FortiAnalyzer_Icon_1U_Lt-s.png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3089" y="3284124"/>
            <a:ext cx="895281" cy="563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" name="TextBox 79"/>
          <p:cNvSpPr txBox="1">
            <a:spLocks noChangeArrowheads="1"/>
          </p:cNvSpPr>
          <p:nvPr/>
        </p:nvSpPr>
        <p:spPr bwMode="auto">
          <a:xfrm>
            <a:off x="4745739" y="3766029"/>
            <a:ext cx="15446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Analyzer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pic>
        <p:nvPicPr>
          <p:cNvPr id="61" name="Picture 42" descr="Cloud-Blu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2882" y="3501196"/>
            <a:ext cx="748359" cy="498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TextBox 72"/>
          <p:cNvSpPr txBox="1">
            <a:spLocks noChangeArrowheads="1"/>
          </p:cNvSpPr>
          <p:nvPr/>
        </p:nvSpPr>
        <p:spPr bwMode="auto">
          <a:xfrm>
            <a:off x="5656682" y="4058330"/>
            <a:ext cx="15446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>
                <a:solidFill>
                  <a:srgbClr val="C00000"/>
                </a:solidFill>
                <a:cs typeface="Arial Narrow" charset="0"/>
              </a:rPr>
              <a:t>Manager</a:t>
            </a:r>
            <a:r>
              <a:rPr lang="en-US" sz="1200" dirty="0">
                <a:solidFill>
                  <a:srgbClr val="324040"/>
                </a:solidFill>
                <a:cs typeface="Arial Narrow" charset="0"/>
              </a:rPr>
              <a:t> </a:t>
            </a:r>
          </a:p>
        </p:txBody>
      </p:sp>
      <p:pic>
        <p:nvPicPr>
          <p:cNvPr id="83" name="Picture 74" descr="FortiManager_Icon_1U_Lt-s.png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3571421"/>
            <a:ext cx="959441" cy="598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4" descr="FortiAP_Icon_Lt-s.png"/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4283" y="2575810"/>
            <a:ext cx="678296" cy="422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2304" y="1212481"/>
            <a:ext cx="1034105" cy="179071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isometricOffAxis2Left"/>
            <a:lightRig rig="threePt" dir="t"/>
          </a:scene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5513" y="1260267"/>
            <a:ext cx="1036101" cy="178872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isometricOffAxis2Left"/>
            <a:lightRig rig="threePt" dir="t"/>
          </a:scene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4407" y="1377016"/>
            <a:ext cx="1034106" cy="178527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isometricOffAxis2Left"/>
            <a:lightRig rig="threePt" dir="t"/>
          </a:scene3d>
        </p:spPr>
      </p:pic>
      <p:pic>
        <p:nvPicPr>
          <p:cNvPr id="111" name="Picture 53" descr="Blade-Appliance_Lt-s.png"/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5585" y="2820852"/>
            <a:ext cx="1086984" cy="1353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FortiCam_Camera_icon.png"/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3069" y="5293465"/>
            <a:ext cx="592208" cy="437719"/>
          </a:xfrm>
          <a:prstGeom prst="rect">
            <a:avLst/>
          </a:prstGeom>
        </p:spPr>
      </p:pic>
      <p:pic>
        <p:nvPicPr>
          <p:cNvPr id="4" name="Picture 3" descr="FortiCam_Appliance_Icon.png"/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1274" y="5264459"/>
            <a:ext cx="905258" cy="562033"/>
          </a:xfrm>
          <a:prstGeom prst="rect">
            <a:avLst/>
          </a:prstGeom>
        </p:spPr>
      </p:pic>
      <p:sp>
        <p:nvSpPr>
          <p:cNvPr id="68" name="TextBox 83"/>
          <p:cNvSpPr txBox="1">
            <a:spLocks noChangeArrowheads="1"/>
          </p:cNvSpPr>
          <p:nvPr/>
        </p:nvSpPr>
        <p:spPr bwMode="auto">
          <a:xfrm>
            <a:off x="5719414" y="5756465"/>
            <a:ext cx="1064451" cy="28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err="1" smtClean="0">
                <a:solidFill>
                  <a:srgbClr val="324040"/>
                </a:solidFill>
                <a:cs typeface="Arial Narrow" charset="0"/>
              </a:rPr>
              <a:t>Forti</a:t>
            </a:r>
            <a:r>
              <a:rPr lang="en-US" sz="1200" dirty="0" err="1" smtClean="0">
                <a:solidFill>
                  <a:srgbClr val="C00000"/>
                </a:solidFill>
                <a:cs typeface="Arial Narrow" charset="0"/>
              </a:rPr>
              <a:t>Camera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pic>
        <p:nvPicPr>
          <p:cNvPr id="69" name="Picture 42" descr="Cloud-Blu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2947" y="1111824"/>
            <a:ext cx="778701" cy="519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75" descr="FortiMail_Icon_1U_Lt-s.png"/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1040" y="1223330"/>
            <a:ext cx="807596" cy="503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P-Device-1U.png"/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7410" y="4993267"/>
            <a:ext cx="773378" cy="480154"/>
          </a:xfrm>
          <a:prstGeom prst="rect">
            <a:avLst/>
          </a:prstGeom>
        </p:spPr>
      </p:pic>
      <p:sp>
        <p:nvSpPr>
          <p:cNvPr id="80" name="TextBox 49"/>
          <p:cNvSpPr txBox="1">
            <a:spLocks noChangeArrowheads="1"/>
          </p:cNvSpPr>
          <p:nvPr/>
        </p:nvSpPr>
        <p:spPr bwMode="auto">
          <a:xfrm>
            <a:off x="1056115" y="5338116"/>
            <a:ext cx="15446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lvl="1" algn="ctr" eaLnBrk="1" hangingPunct="1"/>
            <a:r>
              <a:rPr lang="en-US" sz="1200" dirty="0" smtClean="0">
                <a:solidFill>
                  <a:srgbClr val="324040"/>
                </a:solidFill>
                <a:cs typeface="Arial Narrow" charset="0"/>
              </a:rPr>
              <a:t>Coyote Point</a:t>
            </a:r>
            <a:endParaRPr lang="en-US" sz="1200" dirty="0">
              <a:solidFill>
                <a:srgbClr val="C00000"/>
              </a:solidFill>
              <a:cs typeface="Arial Narrow" charset="0"/>
            </a:endParaRPr>
          </a:p>
        </p:txBody>
      </p:sp>
      <p:sp>
        <p:nvSpPr>
          <p:cNvPr id="93" name="Title 4"/>
          <p:cNvSpPr>
            <a:spLocks noGrp="1"/>
          </p:cNvSpPr>
          <p:nvPr>
            <p:ph type="title" idx="4294967295"/>
          </p:nvPr>
        </p:nvSpPr>
        <p:spPr>
          <a:xfrm>
            <a:off x="302849" y="0"/>
            <a:ext cx="8229600" cy="5651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b="0" i="0" dirty="0" smtClean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rPr>
              <a:t>End-to-End Security Solutions </a:t>
            </a:r>
            <a:br>
              <a:rPr lang="en-US" b="0" i="0" dirty="0" smtClean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rPr>
            </a:br>
            <a:endParaRPr lang="en-US" b="0" i="0" dirty="0" smtClean="0">
              <a:solidFill>
                <a:schemeClr val="tx1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626649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 bwMode="auto">
          <a:xfrm>
            <a:off x="548641" y="3530993"/>
            <a:ext cx="3012706" cy="2616591"/>
          </a:xfrm>
          <a:prstGeom prst="round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Networking Speeds Doubling Every 2 years</a:t>
            </a:r>
            <a:endParaRPr lang="en-US" dirty="0"/>
          </a:p>
        </p:txBody>
      </p:sp>
      <p:pic>
        <p:nvPicPr>
          <p:cNvPr id="30724" name="Picture 4" descr="http://mms.businesswire.com/media/20130410006035/en/291801/4/infonetics_logo_pms_for_web_2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9515" y="3647487"/>
            <a:ext cx="1862021" cy="966789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 bwMode="auto">
          <a:xfrm>
            <a:off x="705112" y="4645709"/>
            <a:ext cx="2599562" cy="1387360"/>
          </a:xfrm>
          <a:prstGeom prst="rect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23000">
                <a:srgbClr val="FFFFFF">
                  <a:alpha val="81000"/>
                </a:srgbClr>
              </a:gs>
              <a:gs pos="100000">
                <a:srgbClr val="FFFFFF">
                  <a:alpha val="0"/>
                </a:srgbClr>
              </a:gs>
              <a:gs pos="82000">
                <a:srgbClr val="FFFFFF">
                  <a:alpha val="81000"/>
                </a:srgb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600" dirty="0" smtClean="0">
                <a:latin typeface="Arial" charset="0"/>
              </a:rPr>
              <a:t>“1G Ethernet ports have already Peaked”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“10G,40G, 100G port shipments have doubled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effectLst/>
                <a:latin typeface="Arial" charset="0"/>
              </a:rPr>
              <a:t> in 2012”</a:t>
            </a:r>
            <a:endParaRPr kumimoji="0" lang="en-US" sz="1600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  <p:pic>
        <p:nvPicPr>
          <p:cNvPr id="3074" name="Picture 2" descr="http://www.extremetech.com/wp-content/uploads/2012/08/server-core-growth-i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4091" y="1192965"/>
            <a:ext cx="5457825" cy="4981575"/>
          </a:xfrm>
          <a:prstGeom prst="rect">
            <a:avLst/>
          </a:prstGeom>
          <a:noFill/>
        </p:spPr>
      </p:pic>
      <p:sp>
        <p:nvSpPr>
          <p:cNvPr id="17" name="Rounded Rectangle 16"/>
          <p:cNvSpPr/>
          <p:nvPr/>
        </p:nvSpPr>
        <p:spPr bwMode="auto">
          <a:xfrm>
            <a:off x="7383380" y="4283243"/>
            <a:ext cx="1716505" cy="320841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Gigabit Ethernet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7383380" y="1291389"/>
            <a:ext cx="1716505" cy="320841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Terabit Ethernet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7383380" y="2277978"/>
            <a:ext cx="1716505" cy="320841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100G Ethernet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7383380" y="3312694"/>
            <a:ext cx="1716505" cy="320841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10G Ethernet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30722" name="Picture 2" descr="http://www.ipv6forum.com/im/logos/ipv6_ready_logo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1435" y="1155031"/>
            <a:ext cx="675201" cy="807666"/>
          </a:xfrm>
          <a:prstGeom prst="rect">
            <a:avLst/>
          </a:prstGeom>
          <a:noFill/>
        </p:spPr>
      </p:pic>
      <p:sp>
        <p:nvSpPr>
          <p:cNvPr id="22" name="Rounded Rectangle 21"/>
          <p:cNvSpPr/>
          <p:nvPr/>
        </p:nvSpPr>
        <p:spPr bwMode="auto">
          <a:xfrm>
            <a:off x="572704" y="1196868"/>
            <a:ext cx="3012706" cy="2123848"/>
          </a:xfrm>
          <a:prstGeom prst="round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761259" y="2022825"/>
            <a:ext cx="2599562" cy="1387360"/>
          </a:xfrm>
          <a:prstGeom prst="rect">
            <a:avLst/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23000">
                <a:srgbClr val="FFFFFF">
                  <a:alpha val="81000"/>
                </a:srgbClr>
              </a:gs>
              <a:gs pos="100000">
                <a:srgbClr val="FFFFFF">
                  <a:alpha val="0"/>
                </a:srgbClr>
              </a:gs>
              <a:gs pos="82000">
                <a:srgbClr val="FFFFFF">
                  <a:alpha val="81000"/>
                </a:srgb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600" dirty="0" smtClean="0">
                <a:latin typeface="Arial" charset="0"/>
              </a:rPr>
              <a:t>“IEEW 802.3 Industry Connections Ethernet Bandwidth Assessment”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  <p:pic>
        <p:nvPicPr>
          <p:cNvPr id="3076" name="Picture 4" descr="http://www.ieee-cifer.org/images/IEEE_logo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1848" y="1337594"/>
            <a:ext cx="1921438" cy="683712"/>
          </a:xfrm>
          <a:prstGeom prst="rect">
            <a:avLst/>
          </a:prstGeom>
          <a:noFill/>
        </p:spPr>
      </p:pic>
      <p:pic>
        <p:nvPicPr>
          <p:cNvPr id="3078" name="Picture 6" descr="http://www.4gamericas.org/UserFiles/image/Board_of_Governors_Logos/LTE-Logo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3925" y="1243262"/>
            <a:ext cx="746969" cy="681645"/>
          </a:xfrm>
          <a:prstGeom prst="rect">
            <a:avLst/>
          </a:prstGeom>
          <a:noFill/>
        </p:spPr>
      </p:pic>
      <p:sp>
        <p:nvSpPr>
          <p:cNvPr id="25" name="Rounded Rectangle 24"/>
          <p:cNvSpPr/>
          <p:nvPr/>
        </p:nvSpPr>
        <p:spPr bwMode="auto">
          <a:xfrm>
            <a:off x="7383380" y="2871536"/>
            <a:ext cx="1716505" cy="320841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lang="en-US" sz="1400" b="1" dirty="0" smtClean="0">
                <a:solidFill>
                  <a:schemeClr val="bg1"/>
                </a:solidFill>
                <a:latin typeface="Arial" charset="0"/>
              </a:rPr>
              <a:t>40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G Ethernet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1917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31723" cy="56557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a typeface="ＭＳ Ｐゴシック"/>
              </a:rPr>
              <a:t>Threat Landscape requires multiple Security Applications</a:t>
            </a:r>
            <a:endParaRPr lang="en-US" dirty="0"/>
          </a:p>
        </p:txBody>
      </p:sp>
      <p:pic>
        <p:nvPicPr>
          <p:cNvPr id="4" name="Picture 2" descr="C:\Users\jmaddison\AppData\Local\Microsoft\Windows\Temporary Internet Files\Content.Outlook\KPRBD2Q8\Pioneering-2Q201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218" y="1296313"/>
            <a:ext cx="8567225" cy="473482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 191"/>
          <p:cNvSpPr/>
          <p:nvPr/>
        </p:nvSpPr>
        <p:spPr bwMode="auto">
          <a:xfrm>
            <a:off x="0" y="1073101"/>
            <a:ext cx="9144000" cy="5784899"/>
          </a:xfrm>
          <a:prstGeom prst="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" name="Snip Single Corner Rectangle 3"/>
          <p:cNvSpPr/>
          <p:nvPr/>
        </p:nvSpPr>
        <p:spPr bwMode="auto">
          <a:xfrm>
            <a:off x="0" y="4070865"/>
            <a:ext cx="3507947" cy="2787135"/>
          </a:xfrm>
          <a:prstGeom prst="snip1Rect">
            <a:avLst>
              <a:gd name="adj" fmla="val 50000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67" name="Snip Single Corner Rectangle 166"/>
          <p:cNvSpPr/>
          <p:nvPr/>
        </p:nvSpPr>
        <p:spPr bwMode="auto">
          <a:xfrm>
            <a:off x="-1" y="3068597"/>
            <a:ext cx="2216151" cy="2464486"/>
          </a:xfrm>
          <a:prstGeom prst="snip1Rect">
            <a:avLst>
              <a:gd name="adj" fmla="val 50000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60" name="Circular Arrow 159"/>
          <p:cNvSpPr/>
          <p:nvPr/>
        </p:nvSpPr>
        <p:spPr bwMode="auto">
          <a:xfrm rot="13500000">
            <a:off x="6320601" y="3257261"/>
            <a:ext cx="1513292" cy="2669803"/>
          </a:xfrm>
          <a:prstGeom prst="circularArrow">
            <a:avLst>
              <a:gd name="adj1" fmla="val 13473"/>
              <a:gd name="adj2" fmla="val 1192626"/>
              <a:gd name="adj3" fmla="val 20397726"/>
              <a:gd name="adj4" fmla="val 16535676"/>
              <a:gd name="adj5" fmla="val 13922"/>
            </a:avLst>
          </a:prstGeom>
          <a:gradFill flip="none" rotWithShape="1">
            <a:gsLst>
              <a:gs pos="75000">
                <a:schemeClr val="accent2">
                  <a:alpha val="86000"/>
                </a:schemeClr>
              </a:gs>
              <a:gs pos="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58" name="Circular Arrow 157"/>
          <p:cNvSpPr/>
          <p:nvPr/>
        </p:nvSpPr>
        <p:spPr bwMode="auto">
          <a:xfrm rot="10162629" flipV="1">
            <a:off x="6228177" y="2910787"/>
            <a:ext cx="2450710" cy="3753491"/>
          </a:xfrm>
          <a:prstGeom prst="circularArrow">
            <a:avLst>
              <a:gd name="adj1" fmla="val 6864"/>
              <a:gd name="adj2" fmla="val 927263"/>
              <a:gd name="adj3" fmla="val 20459119"/>
              <a:gd name="adj4" fmla="val 16051624"/>
              <a:gd name="adj5" fmla="val 9802"/>
            </a:avLst>
          </a:prstGeom>
          <a:gradFill flip="none" rotWithShape="1">
            <a:gsLst>
              <a:gs pos="75000">
                <a:schemeClr val="accent4">
                  <a:alpha val="86000"/>
                </a:schemeClr>
              </a:gs>
              <a:gs pos="0">
                <a:srgbClr val="FFFFFF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grpSp>
        <p:nvGrpSpPr>
          <p:cNvPr id="3" name="Group 5"/>
          <p:cNvGrpSpPr/>
          <p:nvPr/>
        </p:nvGrpSpPr>
        <p:grpSpPr>
          <a:xfrm>
            <a:off x="1677994" y="1146068"/>
            <a:ext cx="7949464" cy="4721530"/>
            <a:chOff x="1073886" y="1139204"/>
            <a:chExt cx="7949464" cy="4721530"/>
          </a:xfrm>
        </p:grpSpPr>
        <p:sp>
          <p:nvSpPr>
            <p:cNvPr id="163" name="Circular Arrow 162"/>
            <p:cNvSpPr/>
            <p:nvPr/>
          </p:nvSpPr>
          <p:spPr bwMode="auto">
            <a:xfrm rot="13500000" flipH="1">
              <a:off x="4555847" y="2927112"/>
              <a:ext cx="1348361" cy="2254989"/>
            </a:xfrm>
            <a:prstGeom prst="circularArrow">
              <a:avLst>
                <a:gd name="adj1" fmla="val 13473"/>
                <a:gd name="adj2" fmla="val 1192626"/>
                <a:gd name="adj3" fmla="val 20397726"/>
                <a:gd name="adj4" fmla="val 16093182"/>
                <a:gd name="adj5" fmla="val 13922"/>
              </a:avLst>
            </a:prstGeom>
            <a:gradFill flip="none" rotWithShape="1">
              <a:gsLst>
                <a:gs pos="75000">
                  <a:schemeClr val="accent2">
                    <a:alpha val="86000"/>
                  </a:schemeClr>
                </a:gs>
                <a:gs pos="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54" name="Circular Arrow 153"/>
            <p:cNvSpPr/>
            <p:nvPr/>
          </p:nvSpPr>
          <p:spPr bwMode="auto">
            <a:xfrm rot="13500000">
              <a:off x="2508485" y="2435106"/>
              <a:ext cx="1601203" cy="1765300"/>
            </a:xfrm>
            <a:prstGeom prst="circularArrow">
              <a:avLst>
                <a:gd name="adj1" fmla="val 13473"/>
                <a:gd name="adj2" fmla="val 1192626"/>
                <a:gd name="adj3" fmla="val 20397726"/>
                <a:gd name="adj4" fmla="val 14532523"/>
                <a:gd name="adj5" fmla="val 13922"/>
              </a:avLst>
            </a:prstGeom>
            <a:gradFill flip="none" rotWithShape="1">
              <a:gsLst>
                <a:gs pos="75000">
                  <a:schemeClr val="accent2">
                    <a:alpha val="86000"/>
                  </a:schemeClr>
                </a:gs>
                <a:gs pos="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Rectangle 26"/>
            <p:cNvSpPr/>
            <p:nvPr/>
          </p:nvSpPr>
          <p:spPr bwMode="auto">
            <a:xfrm>
              <a:off x="2792486" y="3332961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8" name="Rectangle 27"/>
            <p:cNvSpPr/>
            <p:nvPr/>
          </p:nvSpPr>
          <p:spPr bwMode="auto">
            <a:xfrm>
              <a:off x="3199440" y="3501362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Rectangle 28"/>
            <p:cNvSpPr/>
            <p:nvPr/>
          </p:nvSpPr>
          <p:spPr bwMode="auto">
            <a:xfrm>
              <a:off x="3606386" y="3669764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Rectangle 43"/>
            <p:cNvSpPr/>
            <p:nvPr/>
          </p:nvSpPr>
          <p:spPr bwMode="auto">
            <a:xfrm>
              <a:off x="2617077" y="3087376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Rectangle 44"/>
            <p:cNvSpPr/>
            <p:nvPr/>
          </p:nvSpPr>
          <p:spPr bwMode="auto">
            <a:xfrm>
              <a:off x="3024031" y="3255777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3430977" y="3424179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Rectangle 59"/>
            <p:cNvSpPr/>
            <p:nvPr/>
          </p:nvSpPr>
          <p:spPr bwMode="auto">
            <a:xfrm>
              <a:off x="2890714" y="3031241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1" name="Rectangle 60"/>
            <p:cNvSpPr/>
            <p:nvPr/>
          </p:nvSpPr>
          <p:spPr bwMode="auto">
            <a:xfrm>
              <a:off x="3297668" y="3199642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2" name="Rectangle 61"/>
            <p:cNvSpPr/>
            <p:nvPr/>
          </p:nvSpPr>
          <p:spPr bwMode="auto">
            <a:xfrm>
              <a:off x="3704614" y="3368044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76" name="Rectangle 75"/>
            <p:cNvSpPr/>
            <p:nvPr/>
          </p:nvSpPr>
          <p:spPr bwMode="auto">
            <a:xfrm>
              <a:off x="2715305" y="2785656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77" name="Rectangle 76"/>
            <p:cNvSpPr/>
            <p:nvPr/>
          </p:nvSpPr>
          <p:spPr bwMode="auto">
            <a:xfrm>
              <a:off x="3122259" y="2954057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78" name="Rectangle 77"/>
            <p:cNvSpPr/>
            <p:nvPr/>
          </p:nvSpPr>
          <p:spPr bwMode="auto">
            <a:xfrm>
              <a:off x="3529205" y="3122459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Rectangle 29"/>
            <p:cNvSpPr/>
            <p:nvPr/>
          </p:nvSpPr>
          <p:spPr bwMode="auto">
            <a:xfrm>
              <a:off x="3994275" y="3838169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Rectangle 30"/>
            <p:cNvSpPr/>
            <p:nvPr/>
          </p:nvSpPr>
          <p:spPr bwMode="auto">
            <a:xfrm>
              <a:off x="4401221" y="4006571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Rectangle 31"/>
            <p:cNvSpPr/>
            <p:nvPr/>
          </p:nvSpPr>
          <p:spPr bwMode="auto">
            <a:xfrm>
              <a:off x="4808172" y="4174973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3837916" y="3592584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Rectangle 47"/>
            <p:cNvSpPr/>
            <p:nvPr/>
          </p:nvSpPr>
          <p:spPr bwMode="auto">
            <a:xfrm>
              <a:off x="4244862" y="3760986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Rectangle 48"/>
            <p:cNvSpPr/>
            <p:nvPr/>
          </p:nvSpPr>
          <p:spPr bwMode="auto">
            <a:xfrm>
              <a:off x="4651813" y="3929388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Rectangle 49"/>
            <p:cNvSpPr/>
            <p:nvPr/>
          </p:nvSpPr>
          <p:spPr bwMode="auto">
            <a:xfrm>
              <a:off x="5058759" y="4097790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3" name="Rectangle 62"/>
            <p:cNvSpPr/>
            <p:nvPr/>
          </p:nvSpPr>
          <p:spPr bwMode="auto">
            <a:xfrm>
              <a:off x="4111553" y="3536449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4" name="Rectangle 63"/>
            <p:cNvSpPr/>
            <p:nvPr/>
          </p:nvSpPr>
          <p:spPr bwMode="auto">
            <a:xfrm>
              <a:off x="4518499" y="3704851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5" name="Rectangle 64"/>
            <p:cNvSpPr/>
            <p:nvPr/>
          </p:nvSpPr>
          <p:spPr bwMode="auto">
            <a:xfrm>
              <a:off x="4925450" y="3873253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79" name="Rectangle 78"/>
            <p:cNvSpPr/>
            <p:nvPr/>
          </p:nvSpPr>
          <p:spPr bwMode="auto">
            <a:xfrm>
              <a:off x="3936144" y="3290864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81" name="Rectangle 80"/>
            <p:cNvSpPr/>
            <p:nvPr/>
          </p:nvSpPr>
          <p:spPr bwMode="auto">
            <a:xfrm>
              <a:off x="4750041" y="3627668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82" name="Rectangle 81"/>
            <p:cNvSpPr/>
            <p:nvPr/>
          </p:nvSpPr>
          <p:spPr bwMode="auto">
            <a:xfrm>
              <a:off x="5156987" y="3796070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1571655" y="2827752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1978601" y="2996154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Rectangle 40"/>
            <p:cNvSpPr/>
            <p:nvPr/>
          </p:nvSpPr>
          <p:spPr bwMode="auto">
            <a:xfrm>
              <a:off x="1396246" y="2582167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Rectangle 41"/>
            <p:cNvSpPr/>
            <p:nvPr/>
          </p:nvSpPr>
          <p:spPr bwMode="auto">
            <a:xfrm>
              <a:off x="1803192" y="2750569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Rectangle 56"/>
            <p:cNvSpPr/>
            <p:nvPr/>
          </p:nvSpPr>
          <p:spPr bwMode="auto">
            <a:xfrm>
              <a:off x="1669883" y="2526032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2076829" y="2694434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73" name="Rectangle 72"/>
            <p:cNvSpPr/>
            <p:nvPr/>
          </p:nvSpPr>
          <p:spPr bwMode="auto">
            <a:xfrm>
              <a:off x="1494474" y="2280447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74" name="Rectangle 73"/>
            <p:cNvSpPr/>
            <p:nvPr/>
          </p:nvSpPr>
          <p:spPr bwMode="auto">
            <a:xfrm>
              <a:off x="1901420" y="2448849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89" name="Rectangle 88"/>
            <p:cNvSpPr/>
            <p:nvPr/>
          </p:nvSpPr>
          <p:spPr bwMode="auto">
            <a:xfrm>
              <a:off x="1641818" y="2175196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90" name="Rectangle 89"/>
            <p:cNvSpPr/>
            <p:nvPr/>
          </p:nvSpPr>
          <p:spPr bwMode="auto">
            <a:xfrm>
              <a:off x="2048764" y="2343598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05" name="Rectangle 104"/>
            <p:cNvSpPr/>
            <p:nvPr/>
          </p:nvSpPr>
          <p:spPr bwMode="auto">
            <a:xfrm>
              <a:off x="1466409" y="1929611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06" name="Rectangle 105"/>
            <p:cNvSpPr/>
            <p:nvPr/>
          </p:nvSpPr>
          <p:spPr bwMode="auto">
            <a:xfrm>
              <a:off x="1873355" y="2098013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21" name="Rectangle 120"/>
            <p:cNvSpPr/>
            <p:nvPr/>
          </p:nvSpPr>
          <p:spPr bwMode="auto">
            <a:xfrm>
              <a:off x="1740046" y="1873476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37" name="Rectangle 136"/>
            <p:cNvSpPr/>
            <p:nvPr/>
          </p:nvSpPr>
          <p:spPr bwMode="auto">
            <a:xfrm>
              <a:off x="1564637" y="1627891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47" name="Circular Arrow 146"/>
            <p:cNvSpPr/>
            <p:nvPr/>
          </p:nvSpPr>
          <p:spPr bwMode="auto">
            <a:xfrm rot="4792833">
              <a:off x="1155934" y="1057156"/>
              <a:ext cx="1601203" cy="1765300"/>
            </a:xfrm>
            <a:prstGeom prst="circularArrow">
              <a:avLst>
                <a:gd name="adj1" fmla="val 13473"/>
                <a:gd name="adj2" fmla="val 1192626"/>
                <a:gd name="adj3" fmla="val 20397726"/>
                <a:gd name="adj4" fmla="val 14532523"/>
                <a:gd name="adj5" fmla="val 13922"/>
              </a:avLst>
            </a:prstGeom>
            <a:gradFill flip="none" rotWithShape="1">
              <a:gsLst>
                <a:gs pos="75000">
                  <a:schemeClr val="accent4">
                    <a:alpha val="86000"/>
                  </a:schemeClr>
                </a:gs>
                <a:gs pos="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52" name="Circular Arrow 151"/>
            <p:cNvSpPr/>
            <p:nvPr/>
          </p:nvSpPr>
          <p:spPr bwMode="auto">
            <a:xfrm rot="9274956" flipV="1">
              <a:off x="2623920" y="1538806"/>
              <a:ext cx="1805529" cy="2714601"/>
            </a:xfrm>
            <a:prstGeom prst="circularArrow">
              <a:avLst>
                <a:gd name="adj1" fmla="val 13473"/>
                <a:gd name="adj2" fmla="val 1192626"/>
                <a:gd name="adj3" fmla="val 20397726"/>
                <a:gd name="adj4" fmla="val 16020647"/>
                <a:gd name="adj5" fmla="val 13922"/>
              </a:avLst>
            </a:prstGeom>
            <a:gradFill flip="none" rotWithShape="1">
              <a:gsLst>
                <a:gs pos="75000">
                  <a:schemeClr val="accent4">
                    <a:alpha val="86000"/>
                  </a:schemeClr>
                </a:gs>
                <a:gs pos="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53" name="Left Arrow 152"/>
            <p:cNvSpPr/>
            <p:nvPr/>
          </p:nvSpPr>
          <p:spPr bwMode="auto">
            <a:xfrm>
              <a:off x="1377950" y="2044700"/>
              <a:ext cx="3435350" cy="736600"/>
            </a:xfrm>
            <a:prstGeom prst="leftArrow">
              <a:avLst/>
            </a:prstGeom>
            <a:gradFill flip="none" rotWithShape="1">
              <a:gsLst>
                <a:gs pos="7000">
                  <a:schemeClr val="accent4">
                    <a:alpha val="86000"/>
                  </a:scheme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>
                <a:spcBef>
                  <a:spcPct val="20000"/>
                </a:spcBef>
                <a:buClr>
                  <a:schemeClr val="accent1"/>
                </a:buClr>
                <a:buSzPct val="90000"/>
                <a:buFont typeface="Wingdings" charset="2"/>
                <a:buNone/>
              </a:pPr>
              <a:endParaRPr lang="en-US" sz="2000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155" name="Circular Arrow 154"/>
            <p:cNvSpPr/>
            <p:nvPr/>
          </p:nvSpPr>
          <p:spPr bwMode="auto">
            <a:xfrm rot="13500000" flipH="1">
              <a:off x="1547628" y="2065377"/>
              <a:ext cx="1348361" cy="1765300"/>
            </a:xfrm>
            <a:prstGeom prst="circularArrow">
              <a:avLst>
                <a:gd name="adj1" fmla="val 13473"/>
                <a:gd name="adj2" fmla="val 1192626"/>
                <a:gd name="adj3" fmla="val 20397726"/>
                <a:gd name="adj4" fmla="val 16093182"/>
                <a:gd name="adj5" fmla="val 13922"/>
              </a:avLst>
            </a:prstGeom>
            <a:gradFill flip="none" rotWithShape="1">
              <a:gsLst>
                <a:gs pos="75000">
                  <a:schemeClr val="accent2">
                    <a:alpha val="86000"/>
                  </a:schemeClr>
                </a:gs>
                <a:gs pos="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92" name="Rectangle 91"/>
            <p:cNvSpPr/>
            <p:nvPr/>
          </p:nvSpPr>
          <p:spPr bwMode="auto">
            <a:xfrm>
              <a:off x="2862649" y="2680405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93" name="Rectangle 92"/>
            <p:cNvSpPr/>
            <p:nvPr/>
          </p:nvSpPr>
          <p:spPr bwMode="auto">
            <a:xfrm>
              <a:off x="3269603" y="2848806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Rectangle 34"/>
            <p:cNvSpPr/>
            <p:nvPr/>
          </p:nvSpPr>
          <p:spPr bwMode="auto">
            <a:xfrm>
              <a:off x="6048053" y="4680182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Rectangle 35"/>
            <p:cNvSpPr/>
            <p:nvPr/>
          </p:nvSpPr>
          <p:spPr bwMode="auto">
            <a:xfrm>
              <a:off x="6455007" y="4848584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Rectangle 36"/>
            <p:cNvSpPr/>
            <p:nvPr/>
          </p:nvSpPr>
          <p:spPr bwMode="auto">
            <a:xfrm>
              <a:off x="6861946" y="5016989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Rectangle 37"/>
            <p:cNvSpPr/>
            <p:nvPr/>
          </p:nvSpPr>
          <p:spPr bwMode="auto">
            <a:xfrm>
              <a:off x="7268892" y="5185391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Rectangle 51"/>
            <p:cNvSpPr/>
            <p:nvPr/>
          </p:nvSpPr>
          <p:spPr bwMode="auto">
            <a:xfrm>
              <a:off x="5872644" y="4434597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Rectangle 52"/>
            <p:cNvSpPr/>
            <p:nvPr/>
          </p:nvSpPr>
          <p:spPr bwMode="auto">
            <a:xfrm>
              <a:off x="6279598" y="4602999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Rectangle 53"/>
            <p:cNvSpPr/>
            <p:nvPr/>
          </p:nvSpPr>
          <p:spPr bwMode="auto">
            <a:xfrm>
              <a:off x="6686537" y="4771404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7093483" y="4939806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7" name="Rectangle 66"/>
            <p:cNvSpPr/>
            <p:nvPr/>
          </p:nvSpPr>
          <p:spPr bwMode="auto">
            <a:xfrm>
              <a:off x="5739335" y="4210060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8" name="Rectangle 67"/>
            <p:cNvSpPr/>
            <p:nvPr/>
          </p:nvSpPr>
          <p:spPr bwMode="auto">
            <a:xfrm>
              <a:off x="6146281" y="4378462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69" name="Rectangle 68"/>
            <p:cNvSpPr/>
            <p:nvPr/>
          </p:nvSpPr>
          <p:spPr bwMode="auto">
            <a:xfrm>
              <a:off x="6553235" y="4546864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70" name="Rectangle 69"/>
            <p:cNvSpPr/>
            <p:nvPr/>
          </p:nvSpPr>
          <p:spPr bwMode="auto">
            <a:xfrm>
              <a:off x="6960174" y="4715269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71" name="Rectangle 70"/>
            <p:cNvSpPr/>
            <p:nvPr/>
          </p:nvSpPr>
          <p:spPr bwMode="auto">
            <a:xfrm>
              <a:off x="7367120" y="4883671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84" name="Rectangle 83"/>
            <p:cNvSpPr/>
            <p:nvPr/>
          </p:nvSpPr>
          <p:spPr bwMode="auto">
            <a:xfrm>
              <a:off x="5970872" y="4132877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85" name="Rectangle 84"/>
            <p:cNvSpPr/>
            <p:nvPr/>
          </p:nvSpPr>
          <p:spPr bwMode="auto">
            <a:xfrm>
              <a:off x="6377826" y="4301279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86" name="Rectangle 85"/>
            <p:cNvSpPr/>
            <p:nvPr/>
          </p:nvSpPr>
          <p:spPr bwMode="auto">
            <a:xfrm>
              <a:off x="6784765" y="4469684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87" name="Rectangle 86"/>
            <p:cNvSpPr/>
            <p:nvPr/>
          </p:nvSpPr>
          <p:spPr bwMode="auto">
            <a:xfrm>
              <a:off x="7191711" y="4638086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95" name="Rectangle 94"/>
            <p:cNvSpPr/>
            <p:nvPr/>
          </p:nvSpPr>
          <p:spPr bwMode="auto">
            <a:xfrm>
              <a:off x="4083488" y="3185613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96" name="Rectangle 95"/>
            <p:cNvSpPr/>
            <p:nvPr/>
          </p:nvSpPr>
          <p:spPr bwMode="auto">
            <a:xfrm>
              <a:off x="4490434" y="3354015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97" name="Rectangle 96"/>
            <p:cNvSpPr/>
            <p:nvPr/>
          </p:nvSpPr>
          <p:spPr bwMode="auto">
            <a:xfrm>
              <a:off x="4897385" y="3522417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22" name="Rectangle 121"/>
            <p:cNvSpPr/>
            <p:nvPr/>
          </p:nvSpPr>
          <p:spPr bwMode="auto">
            <a:xfrm>
              <a:off x="2146992" y="2041878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38" name="Rectangle 137"/>
            <p:cNvSpPr/>
            <p:nvPr/>
          </p:nvSpPr>
          <p:spPr bwMode="auto">
            <a:xfrm>
              <a:off x="1971583" y="1796293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56" name="Left Arrow 155"/>
            <p:cNvSpPr/>
            <p:nvPr/>
          </p:nvSpPr>
          <p:spPr bwMode="auto">
            <a:xfrm>
              <a:off x="2590800" y="2489200"/>
              <a:ext cx="3435350" cy="450850"/>
            </a:xfrm>
            <a:prstGeom prst="leftArrow">
              <a:avLst/>
            </a:prstGeom>
            <a:gradFill flip="none" rotWithShape="1">
              <a:gsLst>
                <a:gs pos="7000">
                  <a:schemeClr val="accent4">
                    <a:alpha val="86000"/>
                  </a:scheme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>
                <a:spcBef>
                  <a:spcPct val="20000"/>
                </a:spcBef>
                <a:buClr>
                  <a:schemeClr val="accent1"/>
                </a:buClr>
                <a:buSzPct val="90000"/>
                <a:buFont typeface="Wingdings" charset="2"/>
                <a:buNone/>
              </a:pPr>
              <a:endParaRPr lang="en-US" sz="2000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108" name="Rectangle 107"/>
            <p:cNvSpPr/>
            <p:nvPr/>
          </p:nvSpPr>
          <p:spPr bwMode="auto">
            <a:xfrm>
              <a:off x="2687240" y="2434820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09" name="Rectangle 108"/>
            <p:cNvSpPr/>
            <p:nvPr/>
          </p:nvSpPr>
          <p:spPr bwMode="auto">
            <a:xfrm>
              <a:off x="3094194" y="2603221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11" name="Rectangle 110"/>
            <p:cNvSpPr/>
            <p:nvPr/>
          </p:nvSpPr>
          <p:spPr bwMode="auto">
            <a:xfrm>
              <a:off x="3908079" y="2940028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12" name="Rectangle 111"/>
            <p:cNvSpPr/>
            <p:nvPr/>
          </p:nvSpPr>
          <p:spPr bwMode="auto">
            <a:xfrm>
              <a:off x="4315025" y="3108430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13" name="Rectangle 112"/>
            <p:cNvSpPr/>
            <p:nvPr/>
          </p:nvSpPr>
          <p:spPr bwMode="auto">
            <a:xfrm>
              <a:off x="4721976" y="3276832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24" name="Rectangle 123"/>
            <p:cNvSpPr/>
            <p:nvPr/>
          </p:nvSpPr>
          <p:spPr bwMode="auto">
            <a:xfrm>
              <a:off x="2960877" y="2378685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25" name="Rectangle 124"/>
            <p:cNvSpPr/>
            <p:nvPr/>
          </p:nvSpPr>
          <p:spPr bwMode="auto">
            <a:xfrm>
              <a:off x="3367831" y="2547086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26" name="Rectangle 125"/>
            <p:cNvSpPr/>
            <p:nvPr/>
          </p:nvSpPr>
          <p:spPr bwMode="auto">
            <a:xfrm>
              <a:off x="3774777" y="2715488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27" name="Rectangle 126"/>
            <p:cNvSpPr/>
            <p:nvPr/>
          </p:nvSpPr>
          <p:spPr bwMode="auto">
            <a:xfrm>
              <a:off x="4181716" y="2883893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28" name="Rectangle 127"/>
            <p:cNvSpPr/>
            <p:nvPr/>
          </p:nvSpPr>
          <p:spPr bwMode="auto">
            <a:xfrm>
              <a:off x="4588662" y="3052295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40" name="Rectangle 139"/>
            <p:cNvSpPr/>
            <p:nvPr/>
          </p:nvSpPr>
          <p:spPr bwMode="auto">
            <a:xfrm>
              <a:off x="2785468" y="2133100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41" name="Rectangle 140"/>
            <p:cNvSpPr/>
            <p:nvPr/>
          </p:nvSpPr>
          <p:spPr bwMode="auto">
            <a:xfrm>
              <a:off x="3192422" y="2301501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42" name="Rectangle 141"/>
            <p:cNvSpPr/>
            <p:nvPr/>
          </p:nvSpPr>
          <p:spPr bwMode="auto">
            <a:xfrm>
              <a:off x="3599368" y="2469903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43" name="Rectangle 142"/>
            <p:cNvSpPr/>
            <p:nvPr/>
          </p:nvSpPr>
          <p:spPr bwMode="auto">
            <a:xfrm>
              <a:off x="4006307" y="2638308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44" name="Rectangle 143"/>
            <p:cNvSpPr/>
            <p:nvPr/>
          </p:nvSpPr>
          <p:spPr bwMode="auto">
            <a:xfrm>
              <a:off x="4413253" y="2806710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57" name="Circular Arrow 156"/>
            <p:cNvSpPr/>
            <p:nvPr/>
          </p:nvSpPr>
          <p:spPr bwMode="auto">
            <a:xfrm rot="5400000">
              <a:off x="4024490" y="2186550"/>
              <a:ext cx="1972056" cy="1815364"/>
            </a:xfrm>
            <a:prstGeom prst="circularArrow">
              <a:avLst>
                <a:gd name="adj1" fmla="val 13473"/>
                <a:gd name="adj2" fmla="val 1192626"/>
                <a:gd name="adj3" fmla="val 20397726"/>
                <a:gd name="adj4" fmla="val 14532523"/>
                <a:gd name="adj5" fmla="val 13922"/>
              </a:avLst>
            </a:prstGeom>
            <a:gradFill flip="none" rotWithShape="1">
              <a:gsLst>
                <a:gs pos="75000">
                  <a:schemeClr val="accent4">
                    <a:alpha val="86000"/>
                  </a:schemeClr>
                </a:gs>
                <a:gs pos="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64" name="Left Arrow 163"/>
            <p:cNvSpPr/>
            <p:nvPr/>
          </p:nvSpPr>
          <p:spPr bwMode="auto">
            <a:xfrm>
              <a:off x="6000750" y="3625850"/>
              <a:ext cx="3022600" cy="774700"/>
            </a:xfrm>
            <a:prstGeom prst="leftArrow">
              <a:avLst/>
            </a:prstGeom>
            <a:gradFill flip="none" rotWithShape="1">
              <a:gsLst>
                <a:gs pos="7000">
                  <a:schemeClr val="accent4">
                    <a:alpha val="86000"/>
                  </a:scheme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hangingPunct="0">
                <a:spcBef>
                  <a:spcPct val="20000"/>
                </a:spcBef>
                <a:buClr>
                  <a:schemeClr val="accent1"/>
                </a:buClr>
                <a:buSzPct val="90000"/>
                <a:buFont typeface="Wingdings" charset="2"/>
                <a:buNone/>
              </a:pPr>
              <a:endParaRPr lang="en-US" sz="2000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165" name="Circular Arrow 164"/>
            <p:cNvSpPr/>
            <p:nvPr/>
          </p:nvSpPr>
          <p:spPr bwMode="auto">
            <a:xfrm rot="13059765" flipH="1" flipV="1">
              <a:off x="3817938" y="1723682"/>
              <a:ext cx="1952905" cy="4137052"/>
            </a:xfrm>
            <a:prstGeom prst="circularArrow">
              <a:avLst>
                <a:gd name="adj1" fmla="val 7633"/>
                <a:gd name="adj2" fmla="val 1200209"/>
                <a:gd name="adj3" fmla="val 20432154"/>
                <a:gd name="adj4" fmla="val 16488860"/>
                <a:gd name="adj5" fmla="val 10802"/>
              </a:avLst>
            </a:prstGeom>
            <a:gradFill flip="none" rotWithShape="1">
              <a:gsLst>
                <a:gs pos="75000">
                  <a:schemeClr val="accent4">
                    <a:alpha val="86000"/>
                  </a:schemeClr>
                </a:gs>
                <a:gs pos="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14" name="Rectangle 113"/>
            <p:cNvSpPr/>
            <p:nvPr/>
          </p:nvSpPr>
          <p:spPr bwMode="auto">
            <a:xfrm>
              <a:off x="5128922" y="3445234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29" name="Rectangle 128"/>
            <p:cNvSpPr/>
            <p:nvPr/>
          </p:nvSpPr>
          <p:spPr bwMode="auto">
            <a:xfrm>
              <a:off x="4995613" y="3220697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sp>
          <p:nvSpPr>
            <p:cNvPr id="145" name="Rectangle 144"/>
            <p:cNvSpPr/>
            <p:nvPr/>
          </p:nvSpPr>
          <p:spPr bwMode="auto">
            <a:xfrm>
              <a:off x="4820204" y="2975112"/>
              <a:ext cx="512187" cy="1829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20000"/>
                    <a:lumOff val="8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2Left">
                <a:rot lat="1800000" lon="2400000" rev="0"/>
              </a:camera>
              <a:lightRig rig="threePt" dir="t"/>
            </a:scene3d>
            <a:sp3d extrusionH="254000"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5711270" y="3480321"/>
              <a:ext cx="2238200" cy="1235450"/>
              <a:chOff x="5711270" y="3480321"/>
              <a:chExt cx="2238200" cy="1235450"/>
            </a:xfrm>
          </p:grpSpPr>
          <p:sp>
            <p:nvSpPr>
              <p:cNvPr id="99" name="Rectangle 98"/>
              <p:cNvSpPr/>
              <p:nvPr/>
            </p:nvSpPr>
            <p:spPr bwMode="auto">
              <a:xfrm>
                <a:off x="5711270" y="3859224"/>
                <a:ext cx="512187" cy="182936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100000">
                    <a:schemeClr val="tx1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isometricOffAxis2Left">
                  <a:rot lat="1800000" lon="2400000" rev="0"/>
                </a:camera>
                <a:lightRig rig="threePt" dir="t"/>
              </a:scene3d>
              <a:sp3d extrusionH="254000"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90000"/>
                  <a:buFont typeface="Wingdings" charset="2"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0" name="Rectangle 99"/>
              <p:cNvSpPr/>
              <p:nvPr/>
            </p:nvSpPr>
            <p:spPr bwMode="auto">
              <a:xfrm>
                <a:off x="6118216" y="4027626"/>
                <a:ext cx="512187" cy="182936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100000">
                    <a:schemeClr val="tx1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isometricOffAxis2Left">
                  <a:rot lat="1800000" lon="2400000" rev="0"/>
                </a:camera>
                <a:lightRig rig="threePt" dir="t"/>
              </a:scene3d>
              <a:sp3d extrusionH="254000"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90000"/>
                  <a:buFont typeface="Wingdings" charset="2"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3" name="Rectangle 102"/>
              <p:cNvSpPr/>
              <p:nvPr/>
            </p:nvSpPr>
            <p:spPr bwMode="auto">
              <a:xfrm>
                <a:off x="7339055" y="4532835"/>
                <a:ext cx="512187" cy="182936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100000">
                    <a:schemeClr val="tx1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isometricOffAxis2Left">
                  <a:rot lat="1800000" lon="2400000" rev="0"/>
                </a:camera>
                <a:lightRig rig="threePt" dir="t"/>
              </a:scene3d>
              <a:sp3d extrusionH="254000"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90000"/>
                  <a:buFont typeface="Wingdings" charset="2"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16" name="Rectangle 115"/>
              <p:cNvSpPr/>
              <p:nvPr/>
            </p:nvSpPr>
            <p:spPr bwMode="auto">
              <a:xfrm>
                <a:off x="5942807" y="3782041"/>
                <a:ext cx="512187" cy="182936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100000">
                    <a:schemeClr val="tx1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isometricOffAxis2Left">
                  <a:rot lat="1800000" lon="2400000" rev="0"/>
                </a:camera>
                <a:lightRig rig="threePt" dir="t"/>
              </a:scene3d>
              <a:sp3d extrusionH="254000"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90000"/>
                  <a:buFont typeface="Wingdings" charset="2"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17" name="Rectangle 116"/>
              <p:cNvSpPr/>
              <p:nvPr/>
            </p:nvSpPr>
            <p:spPr bwMode="auto">
              <a:xfrm>
                <a:off x="6349761" y="3950443"/>
                <a:ext cx="512187" cy="182936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100000">
                    <a:schemeClr val="tx1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isometricOffAxis2Left">
                  <a:rot lat="1800000" lon="2400000" rev="0"/>
                </a:camera>
                <a:lightRig rig="threePt" dir="t"/>
              </a:scene3d>
              <a:sp3d extrusionH="254000"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90000"/>
                  <a:buFont typeface="Wingdings" charset="2"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19" name="Rectangle 118"/>
              <p:cNvSpPr/>
              <p:nvPr/>
            </p:nvSpPr>
            <p:spPr bwMode="auto">
              <a:xfrm>
                <a:off x="7163646" y="4287250"/>
                <a:ext cx="512187" cy="182936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100000">
                    <a:schemeClr val="tx1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isometricOffAxis2Left">
                  <a:rot lat="1800000" lon="2400000" rev="0"/>
                </a:camera>
                <a:lightRig rig="threePt" dir="t"/>
              </a:scene3d>
              <a:sp3d extrusionH="254000"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90000"/>
                  <a:buFont typeface="Wingdings" charset="2"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31" name="Rectangle 130"/>
              <p:cNvSpPr/>
              <p:nvPr/>
            </p:nvSpPr>
            <p:spPr bwMode="auto">
              <a:xfrm>
                <a:off x="5809498" y="3557504"/>
                <a:ext cx="512187" cy="182936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100000">
                    <a:schemeClr val="tx1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isometricOffAxis2Left">
                  <a:rot lat="1800000" lon="2400000" rev="0"/>
                </a:camera>
                <a:lightRig rig="threePt" dir="t"/>
              </a:scene3d>
              <a:sp3d extrusionH="254000"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90000"/>
                  <a:buFont typeface="Wingdings" charset="2"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32" name="Rectangle 131"/>
              <p:cNvSpPr/>
              <p:nvPr/>
            </p:nvSpPr>
            <p:spPr bwMode="auto">
              <a:xfrm>
                <a:off x="6216444" y="3725906"/>
                <a:ext cx="512187" cy="182936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100000">
                    <a:schemeClr val="tx1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isometricOffAxis2Left">
                  <a:rot lat="1800000" lon="2400000" rev="0"/>
                </a:camera>
                <a:lightRig rig="threePt" dir="t"/>
              </a:scene3d>
              <a:sp3d extrusionH="254000"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90000"/>
                  <a:buFont typeface="Wingdings" charset="2"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33" name="Rectangle 132"/>
              <p:cNvSpPr/>
              <p:nvPr/>
            </p:nvSpPr>
            <p:spPr bwMode="auto">
              <a:xfrm>
                <a:off x="6623398" y="3894308"/>
                <a:ext cx="512187" cy="182936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100000">
                    <a:schemeClr val="tx1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isometricOffAxis2Left">
                  <a:rot lat="1800000" lon="2400000" rev="0"/>
                </a:camera>
                <a:lightRig rig="threePt" dir="t"/>
              </a:scene3d>
              <a:sp3d extrusionH="254000"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90000"/>
                  <a:buFont typeface="Wingdings" charset="2"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34" name="Rectangle 133"/>
              <p:cNvSpPr/>
              <p:nvPr/>
            </p:nvSpPr>
            <p:spPr bwMode="auto">
              <a:xfrm>
                <a:off x="7030337" y="4062713"/>
                <a:ext cx="512187" cy="182936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100000">
                    <a:schemeClr val="tx1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isometricOffAxis2Left">
                  <a:rot lat="1800000" lon="2400000" rev="0"/>
                </a:camera>
                <a:lightRig rig="threePt" dir="t"/>
              </a:scene3d>
              <a:sp3d extrusionH="254000"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90000"/>
                  <a:buFont typeface="Wingdings" charset="2"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35" name="Rectangle 134"/>
              <p:cNvSpPr/>
              <p:nvPr/>
            </p:nvSpPr>
            <p:spPr bwMode="auto">
              <a:xfrm>
                <a:off x="7437283" y="4231115"/>
                <a:ext cx="512187" cy="182936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100000">
                    <a:schemeClr val="tx1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isometricOffAxis2Left">
                  <a:rot lat="1800000" lon="2400000" rev="0"/>
                </a:camera>
                <a:lightRig rig="threePt" dir="t"/>
              </a:scene3d>
              <a:sp3d extrusionH="254000"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90000"/>
                  <a:buFont typeface="Wingdings" charset="2"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8" name="Rectangle 147"/>
              <p:cNvSpPr/>
              <p:nvPr/>
            </p:nvSpPr>
            <p:spPr bwMode="auto">
              <a:xfrm>
                <a:off x="6041035" y="3480321"/>
                <a:ext cx="512187" cy="182936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100000">
                    <a:schemeClr val="tx1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isometricOffAxis2Left">
                  <a:rot lat="1800000" lon="2400000" rev="0"/>
                </a:camera>
                <a:lightRig rig="threePt" dir="t"/>
              </a:scene3d>
              <a:sp3d extrusionH="254000"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90000"/>
                  <a:buFont typeface="Wingdings" charset="2"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9" name="Rectangle 148"/>
              <p:cNvSpPr/>
              <p:nvPr/>
            </p:nvSpPr>
            <p:spPr bwMode="auto">
              <a:xfrm>
                <a:off x="6447989" y="3648723"/>
                <a:ext cx="512187" cy="182936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100000">
                    <a:schemeClr val="tx1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isometricOffAxis2Left">
                  <a:rot lat="1800000" lon="2400000" rev="0"/>
                </a:camera>
                <a:lightRig rig="threePt" dir="t"/>
              </a:scene3d>
              <a:sp3d extrusionH="254000"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90000"/>
                  <a:buFont typeface="Wingdings" charset="2"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0" name="Rectangle 149"/>
              <p:cNvSpPr/>
              <p:nvPr/>
            </p:nvSpPr>
            <p:spPr bwMode="auto">
              <a:xfrm>
                <a:off x="6854928" y="3817128"/>
                <a:ext cx="512187" cy="182936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100000">
                    <a:schemeClr val="tx1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isometricOffAxis2Left">
                  <a:rot lat="1800000" lon="2400000" rev="0"/>
                </a:camera>
                <a:lightRig rig="threePt" dir="t"/>
              </a:scene3d>
              <a:sp3d extrusionH="254000"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90000"/>
                  <a:buFont typeface="Wingdings" charset="2"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1" name="Rectangle 150"/>
              <p:cNvSpPr/>
              <p:nvPr/>
            </p:nvSpPr>
            <p:spPr bwMode="auto">
              <a:xfrm>
                <a:off x="7261874" y="3985530"/>
                <a:ext cx="512187" cy="182936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40000"/>
                      <a:lumOff val="60000"/>
                    </a:schemeClr>
                  </a:gs>
                  <a:gs pos="100000">
                    <a:schemeClr val="tx1">
                      <a:lumMod val="20000"/>
                      <a:lumOff val="80000"/>
                    </a:schemeClr>
                  </a:gs>
                </a:gsLst>
                <a:lin ang="54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isometricOffAxis2Left">
                  <a:rot lat="1800000" lon="2400000" rev="0"/>
                </a:camera>
                <a:lightRig rig="threePt" dir="t"/>
              </a:scene3d>
              <a:sp3d extrusionH="254000"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90000"/>
                  <a:buFont typeface="Wingdings" charset="2"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Arial" charset="0"/>
                </a:endParaRPr>
              </a:p>
            </p:txBody>
          </p:sp>
        </p:grpSp>
      </p:grpSp>
      <p:pic>
        <p:nvPicPr>
          <p:cNvPr id="166" name="Picture 165" descr="faceboo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836" y="1201048"/>
            <a:ext cx="504736" cy="504736"/>
          </a:xfrm>
          <a:prstGeom prst="rect">
            <a:avLst/>
          </a:prstGeom>
        </p:spPr>
      </p:pic>
      <p:pic>
        <p:nvPicPr>
          <p:cNvPr id="168" name="Picture 167" descr="twitt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3242" y="1421545"/>
            <a:ext cx="504736" cy="504736"/>
          </a:xfrm>
          <a:prstGeom prst="rect">
            <a:avLst/>
          </a:prstGeom>
        </p:spPr>
      </p:pic>
      <p:pic>
        <p:nvPicPr>
          <p:cNvPr id="170" name="Picture 169" descr="youtub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5806" y="2470609"/>
            <a:ext cx="504736" cy="504736"/>
          </a:xfrm>
          <a:prstGeom prst="rect">
            <a:avLst/>
          </a:prstGeom>
        </p:spPr>
      </p:pic>
      <p:pic>
        <p:nvPicPr>
          <p:cNvPr id="171" name="Picture 170" descr="webex-logo-png-hd-sk.png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1022" y="1566966"/>
            <a:ext cx="878792" cy="3829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2" name="Picture 171" descr="gmail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370" y="3450631"/>
            <a:ext cx="428021" cy="428021"/>
          </a:xfrm>
          <a:prstGeom prst="rect">
            <a:avLst/>
          </a:prstGeom>
        </p:spPr>
      </p:pic>
      <p:pic>
        <p:nvPicPr>
          <p:cNvPr id="173" name="Picture 172" descr="skype-logo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9869" y="2864811"/>
            <a:ext cx="441544" cy="4415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5" name="Picture 174" descr="BitTorrent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9953" y="1952297"/>
            <a:ext cx="1293680" cy="284610"/>
          </a:xfrm>
          <a:prstGeom prst="rect">
            <a:avLst/>
          </a:prstGeom>
        </p:spPr>
      </p:pic>
      <p:grpSp>
        <p:nvGrpSpPr>
          <p:cNvPr id="6" name="Group 175"/>
          <p:cNvGrpSpPr/>
          <p:nvPr/>
        </p:nvGrpSpPr>
        <p:grpSpPr>
          <a:xfrm>
            <a:off x="6479181" y="1927334"/>
            <a:ext cx="725495" cy="741983"/>
            <a:chOff x="6007411" y="4887105"/>
            <a:chExt cx="1588346" cy="1624443"/>
          </a:xfrm>
        </p:grpSpPr>
        <p:pic>
          <p:nvPicPr>
            <p:cNvPr id="177" name="Picture 176" descr="Dropbox-Logo1.png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07411" y="5712938"/>
              <a:ext cx="1588346" cy="798610"/>
            </a:xfrm>
            <a:prstGeom prst="rect">
              <a:avLst/>
            </a:prstGeom>
          </p:spPr>
        </p:pic>
        <p:pic>
          <p:nvPicPr>
            <p:cNvPr id="178" name="Picture 177" descr="Dropbox-Logo1.png"/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38070" y="4887105"/>
              <a:ext cx="1182124" cy="1181920"/>
            </a:xfrm>
            <a:prstGeom prst="rect">
              <a:avLst/>
            </a:prstGeom>
          </p:spPr>
        </p:pic>
      </p:grpSp>
      <p:pic>
        <p:nvPicPr>
          <p:cNvPr id="179" name="Picture 178" descr="2000px-ibm_logo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0525" y="5157271"/>
            <a:ext cx="970004" cy="388002"/>
          </a:xfrm>
          <a:prstGeom prst="rect">
            <a:avLst/>
          </a:prstGeom>
        </p:spPr>
      </p:pic>
      <p:pic>
        <p:nvPicPr>
          <p:cNvPr id="180" name="Picture 179" descr="OracleSiebel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5997" y="3841782"/>
            <a:ext cx="965276" cy="333020"/>
          </a:xfrm>
          <a:prstGeom prst="rect">
            <a:avLst/>
          </a:prstGeom>
        </p:spPr>
      </p:pic>
      <p:pic>
        <p:nvPicPr>
          <p:cNvPr id="182" name="Picture 181" descr="SAP-Logo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7676" y="3213672"/>
            <a:ext cx="795059" cy="393598"/>
          </a:xfrm>
          <a:prstGeom prst="rect">
            <a:avLst/>
          </a:prstGeom>
        </p:spPr>
      </p:pic>
      <p:pic>
        <p:nvPicPr>
          <p:cNvPr id="183" name="Picture 182" descr="ShrPt10_h_rgb.png"/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4757" y="4453372"/>
            <a:ext cx="1030536" cy="253279"/>
          </a:xfrm>
          <a:prstGeom prst="rect">
            <a:avLst/>
          </a:prstGeom>
        </p:spPr>
      </p:pic>
      <p:pic>
        <p:nvPicPr>
          <p:cNvPr id="185" name="Picture 184" descr="Lync-Svr-2010_h_rgb.png"/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0714" y="4941120"/>
            <a:ext cx="1073192" cy="274000"/>
          </a:xfrm>
          <a:prstGeom prst="rect">
            <a:avLst/>
          </a:prstGeom>
        </p:spPr>
      </p:pic>
      <p:pic>
        <p:nvPicPr>
          <p:cNvPr id="186" name="Picture 185" descr="microsoft.png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4023" y="4674361"/>
            <a:ext cx="1361674" cy="323259"/>
          </a:xfrm>
          <a:prstGeom prst="rect">
            <a:avLst/>
          </a:prstGeom>
        </p:spPr>
      </p:pic>
      <p:pic>
        <p:nvPicPr>
          <p:cNvPr id="187" name="Picture 186" descr="Logo-ibm-db2.png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9978" y="5609066"/>
            <a:ext cx="1027060" cy="267036"/>
          </a:xfrm>
          <a:prstGeom prst="rect">
            <a:avLst/>
          </a:prstGeom>
        </p:spPr>
      </p:pic>
      <p:pic>
        <p:nvPicPr>
          <p:cNvPr id="190" name="Picture 189" descr="google-docs-logo.png"/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68232" y="2921301"/>
            <a:ext cx="756091" cy="497401"/>
          </a:xfrm>
          <a:prstGeom prst="rect">
            <a:avLst/>
          </a:prstGeom>
        </p:spPr>
      </p:pic>
      <p:pic>
        <p:nvPicPr>
          <p:cNvPr id="191" name="Picture 190" descr="Google-Talk-Logo.png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0475" y="3091198"/>
            <a:ext cx="546349" cy="546349"/>
          </a:xfrm>
          <a:prstGeom prst="rect">
            <a:avLst/>
          </a:prstGeom>
        </p:spPr>
      </p:pic>
      <p:sp>
        <p:nvSpPr>
          <p:cNvPr id="139" name="TextBox 138"/>
          <p:cNvSpPr txBox="1"/>
          <p:nvPr/>
        </p:nvSpPr>
        <p:spPr>
          <a:xfrm>
            <a:off x="315784" y="3150972"/>
            <a:ext cx="136610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accent5"/>
              </a:buClr>
              <a:buFont typeface="Wingdings" charset="2"/>
              <a:buChar char=""/>
            </a:pP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Category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Update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Email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IM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Proxy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Network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Service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Game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P2P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Video/Audio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Collaboration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Remote Access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Botnet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Social Media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General Internet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 55 Roman"/>
                <a:cs typeface="Helvetica 55 Roman"/>
              </a:rPr>
              <a:t>Storage Backup</a:t>
            </a:r>
          </a:p>
          <a:p>
            <a:pPr>
              <a:buClr>
                <a:schemeClr val="bg1">
                  <a:lumMod val="50000"/>
                </a:schemeClr>
              </a:buClr>
            </a:pPr>
            <a:r>
              <a:rPr lang="en-US" sz="1000" dirty="0" smtClean="0">
                <a:solidFill>
                  <a:srgbClr val="4F95C6"/>
                </a:solidFill>
                <a:latin typeface="Helvetica 55 Roman"/>
                <a:cs typeface="Helvetica 55 Roman"/>
              </a:rPr>
              <a:t>More Categories</a:t>
            </a:r>
          </a:p>
          <a:p>
            <a:pPr marL="171450" indent="-171450">
              <a:buFont typeface="Wingdings" charset="2"/>
              <a:buChar char=""/>
            </a:pPr>
            <a:endParaRPr lang="en-US" sz="1000" dirty="0" smtClean="0">
              <a:solidFill>
                <a:schemeClr val="bg1">
                  <a:lumMod val="50000"/>
                </a:schemeClr>
              </a:solidFill>
              <a:latin typeface="Helvetica 55 Roman"/>
              <a:cs typeface="Helvetica 55 Roman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329515" y="5689730"/>
            <a:ext cx="1366108" cy="1042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accent5"/>
              </a:buClr>
              <a:buFont typeface="Wingdings" charset="2"/>
              <a:buChar char=""/>
            </a:pP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Technology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Browser-based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Network Protocol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Client Server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Peer-to-Peer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1654433" y="4657569"/>
            <a:ext cx="1366108" cy="1228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accent5"/>
              </a:buClr>
              <a:buFont typeface="Wingdings" charset="2"/>
              <a:buChar char=""/>
            </a:pP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Popularity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accent5"/>
                </a:solidFill>
                <a:latin typeface="Zapf Dingbats"/>
                <a:ea typeface="Zapf Dingbats"/>
                <a:cs typeface="Zapf Dingbats"/>
                <a:sym typeface="Zapf Dingbats"/>
              </a:rPr>
              <a:t>★★★★</a:t>
            </a:r>
            <a:r>
              <a:rPr lang="en-US" sz="1000" dirty="0">
                <a:solidFill>
                  <a:schemeClr val="accent5"/>
                </a:solidFill>
                <a:latin typeface="Zapf Dingbats"/>
                <a:ea typeface="Zapf Dingbats"/>
                <a:cs typeface="Zapf Dingbats"/>
                <a:sym typeface="Zapf Dingbats"/>
              </a:rPr>
              <a:t>★</a:t>
            </a:r>
            <a:endParaRPr lang="en-US" sz="1000" dirty="0">
              <a:solidFill>
                <a:schemeClr val="accent5"/>
              </a:solidFill>
              <a:latin typeface="Helvetica 55 Roman"/>
              <a:cs typeface="Helvetica 55 Roman"/>
            </a:endParaRP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accent5"/>
                </a:solidFill>
                <a:latin typeface="Zapf Dingbats"/>
                <a:ea typeface="Zapf Dingbats"/>
                <a:cs typeface="Zapf Dingbats"/>
                <a:sym typeface="Zapf Dingbats"/>
              </a:rPr>
              <a:t>★★★★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Zapf Dingbats"/>
                <a:ea typeface="Zapf Dingbats"/>
                <a:cs typeface="Zapf Dingbats"/>
                <a:sym typeface="Zapf Dingbats"/>
              </a:rPr>
              <a:t>★</a:t>
            </a:r>
            <a:endParaRPr lang="en-US" sz="1000" dirty="0">
              <a:solidFill>
                <a:schemeClr val="bg1">
                  <a:lumMod val="95000"/>
                </a:schemeClr>
              </a:solidFill>
              <a:latin typeface="Helvetica 55 Roman"/>
              <a:cs typeface="Helvetica 55 Roman"/>
            </a:endParaRP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>
                <a:solidFill>
                  <a:schemeClr val="accent5"/>
                </a:solidFill>
                <a:latin typeface="Zapf Dingbats"/>
                <a:ea typeface="Zapf Dingbats"/>
                <a:cs typeface="Zapf Dingbats"/>
                <a:sym typeface="Zapf Dingbats"/>
              </a:rPr>
              <a:t>★★</a:t>
            </a:r>
            <a:r>
              <a:rPr lang="en-US" sz="1000" dirty="0" smtClean="0">
                <a:solidFill>
                  <a:schemeClr val="accent5"/>
                </a:solidFill>
                <a:latin typeface="Zapf Dingbats"/>
                <a:ea typeface="Zapf Dingbats"/>
                <a:cs typeface="Zapf Dingbats"/>
                <a:sym typeface="Zapf Dingbats"/>
              </a:rPr>
              <a:t>★</a:t>
            </a:r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  <a:latin typeface="Zapf Dingbats"/>
                <a:ea typeface="Zapf Dingbats"/>
                <a:cs typeface="Zapf Dingbats"/>
                <a:sym typeface="Zapf Dingbats"/>
              </a:rPr>
              <a:t>★★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>
                <a:solidFill>
                  <a:schemeClr val="accent5"/>
                </a:solidFill>
                <a:latin typeface="Zapf Dingbats"/>
                <a:ea typeface="Zapf Dingbats"/>
                <a:cs typeface="Zapf Dingbats"/>
                <a:sym typeface="Zapf Dingbats"/>
              </a:rPr>
              <a:t>★</a:t>
            </a:r>
            <a:r>
              <a:rPr lang="en-US" sz="1000" dirty="0" smtClean="0">
                <a:solidFill>
                  <a:schemeClr val="accent5"/>
                </a:solidFill>
                <a:latin typeface="Zapf Dingbats"/>
                <a:ea typeface="Zapf Dingbats"/>
                <a:cs typeface="Zapf Dingbats"/>
                <a:sym typeface="Zapf Dingbats"/>
              </a:rPr>
              <a:t>★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Zapf Dingbats"/>
                <a:ea typeface="Zapf Dingbats"/>
                <a:cs typeface="Zapf Dingbats"/>
                <a:sym typeface="Zapf Dingbats"/>
              </a:rPr>
              <a:t>★</a:t>
            </a:r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  <a:latin typeface="Zapf Dingbats"/>
                <a:ea typeface="Zapf Dingbats"/>
                <a:cs typeface="Zapf Dingbats"/>
                <a:sym typeface="Zapf Dingbats"/>
              </a:rPr>
              <a:t>★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Zapf Dingbats"/>
                <a:ea typeface="Zapf Dingbats"/>
                <a:cs typeface="Zapf Dingbats"/>
                <a:sym typeface="Zapf Dingbats"/>
              </a:rPr>
              <a:t>★</a:t>
            </a:r>
            <a:endParaRPr lang="en-US" sz="1000" dirty="0">
              <a:solidFill>
                <a:schemeClr val="bg1">
                  <a:lumMod val="95000"/>
                </a:schemeClr>
              </a:solidFill>
              <a:latin typeface="Helvetica 55 Roman"/>
              <a:cs typeface="Helvetica 55 Roman"/>
            </a:endParaRP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chemeClr val="accent5"/>
                </a:solidFill>
                <a:latin typeface="Zapf Dingbats"/>
                <a:ea typeface="Zapf Dingbats"/>
                <a:cs typeface="Zapf Dingbats"/>
                <a:sym typeface="Zapf Dingbats"/>
              </a:rPr>
              <a:t>★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Zapf Dingbats"/>
                <a:ea typeface="Zapf Dingbats"/>
                <a:cs typeface="Zapf Dingbats"/>
                <a:sym typeface="Zapf Dingbats"/>
              </a:rPr>
              <a:t>★</a:t>
            </a:r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  <a:latin typeface="Zapf Dingbats"/>
                <a:ea typeface="Zapf Dingbats"/>
                <a:cs typeface="Zapf Dingbats"/>
                <a:sym typeface="Zapf Dingbats"/>
              </a:rPr>
              <a:t>★★★</a:t>
            </a:r>
            <a:endParaRPr lang="en-US" sz="1000" dirty="0">
              <a:solidFill>
                <a:schemeClr val="bg1">
                  <a:lumMod val="95000"/>
                </a:schemeClr>
              </a:solidFill>
              <a:latin typeface="Helvetica 55 Roman"/>
              <a:cs typeface="Helvetica 55 Roman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1661298" y="5705885"/>
            <a:ext cx="1633838" cy="856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accent5"/>
              </a:buClr>
              <a:buFont typeface="Wingdings" charset="2"/>
              <a:buChar char=""/>
            </a:pPr>
            <a:r>
              <a:rPr lang="en-US" sz="1000" b="1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Risk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Malware or Botnet</a:t>
            </a:r>
            <a:endParaRPr lang="en-US" sz="1000" dirty="0">
              <a:solidFill>
                <a:srgbClr val="7F7F7F"/>
              </a:solidFill>
              <a:latin typeface="Helvetica 55 Roman"/>
              <a:cs typeface="Helvetica 55 Roman"/>
            </a:endParaRP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Bandwidth Consuming</a:t>
            </a:r>
          </a:p>
          <a:p>
            <a:pPr marL="171450" indent="-171450">
              <a:buClr>
                <a:schemeClr val="bg1">
                  <a:lumMod val="50000"/>
                </a:schemeClr>
              </a:buClr>
              <a:buFont typeface="Wingdings" charset="2"/>
              <a:buChar char=""/>
            </a:pPr>
            <a:r>
              <a:rPr lang="en-US" sz="1000" dirty="0" smtClean="0">
                <a:solidFill>
                  <a:srgbClr val="7F7F7F"/>
                </a:solidFill>
                <a:latin typeface="Helvetica 55 Roman"/>
                <a:cs typeface="Helvetica 55 Roman"/>
              </a:rPr>
              <a:t>None</a:t>
            </a:r>
            <a:endParaRPr lang="en-US" sz="1000" dirty="0">
              <a:solidFill>
                <a:srgbClr val="7F7F7F"/>
              </a:solidFill>
              <a:latin typeface="Helvetica 55 Roman"/>
              <a:cs typeface="Helvetica 55 Roman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Application Visibility Critical to </a:t>
            </a:r>
            <a:r>
              <a:rPr lang="en-US" dirty="0" smtClean="0"/>
              <a:t>Manage </a:t>
            </a:r>
            <a:r>
              <a:rPr lang="en-US" dirty="0"/>
              <a:t>Threats and Productivity</a:t>
            </a:r>
          </a:p>
        </p:txBody>
      </p:sp>
      <p:sp>
        <p:nvSpPr>
          <p:cNvPr id="169" name="Rectangle 168"/>
          <p:cNvSpPr/>
          <p:nvPr/>
        </p:nvSpPr>
        <p:spPr bwMode="auto">
          <a:xfrm>
            <a:off x="1534389" y="2990463"/>
            <a:ext cx="512187" cy="182936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40000"/>
                  <a:lumOff val="60000"/>
                </a:schemeClr>
              </a:gs>
              <a:gs pos="100000">
                <a:schemeClr val="tx1">
                  <a:lumMod val="20000"/>
                  <a:lumOff val="8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2Left">
              <a:rot lat="1800000" lon="2400000" rev="0"/>
            </a:camera>
            <a:lightRig rig="threePt" dir="t"/>
          </a:scene3d>
          <a:sp3d extrusionH="254000"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74" name="Rectangle 173"/>
          <p:cNvSpPr/>
          <p:nvPr/>
        </p:nvSpPr>
        <p:spPr bwMode="auto">
          <a:xfrm>
            <a:off x="2379542" y="3921034"/>
            <a:ext cx="512187" cy="182936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40000"/>
                  <a:lumOff val="60000"/>
                </a:schemeClr>
              </a:gs>
              <a:gs pos="100000">
                <a:schemeClr val="tx1">
                  <a:lumMod val="20000"/>
                  <a:lumOff val="8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2Left">
              <a:rot lat="1800000" lon="2400000" rev="0"/>
            </a:camera>
            <a:lightRig rig="threePt" dir="t"/>
          </a:scene3d>
          <a:sp3d extrusionH="254000"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81" name="Rectangle 180"/>
          <p:cNvSpPr/>
          <p:nvPr/>
        </p:nvSpPr>
        <p:spPr bwMode="auto">
          <a:xfrm>
            <a:off x="4220758" y="4099014"/>
            <a:ext cx="512187" cy="182936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40000"/>
                  <a:lumOff val="60000"/>
                </a:schemeClr>
              </a:gs>
              <a:gs pos="100000">
                <a:schemeClr val="tx1">
                  <a:lumMod val="20000"/>
                  <a:lumOff val="8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2Left">
              <a:rot lat="1800000" lon="2400000" rev="0"/>
            </a:camera>
            <a:lightRig rig="threePt" dir="t"/>
          </a:scene3d>
          <a:sp3d extrusionH="254000"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84" name="Rectangle 183"/>
          <p:cNvSpPr/>
          <p:nvPr/>
        </p:nvSpPr>
        <p:spPr bwMode="auto">
          <a:xfrm>
            <a:off x="5135228" y="5461024"/>
            <a:ext cx="512187" cy="182936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40000"/>
                  <a:lumOff val="60000"/>
                </a:schemeClr>
              </a:gs>
              <a:gs pos="100000">
                <a:schemeClr val="tx1">
                  <a:lumMod val="20000"/>
                  <a:lumOff val="8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2Left">
              <a:rot lat="1800000" lon="2400000" rev="0"/>
            </a:camera>
            <a:lightRig rig="threePt" dir="t"/>
          </a:scene3d>
          <a:sp3d extrusionH="254000"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88" name="Rectangle 187"/>
          <p:cNvSpPr/>
          <p:nvPr/>
        </p:nvSpPr>
        <p:spPr bwMode="auto">
          <a:xfrm rot="1823015">
            <a:off x="5393308" y="5406691"/>
            <a:ext cx="512187" cy="182936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40000"/>
                  <a:lumOff val="60000"/>
                </a:schemeClr>
              </a:gs>
              <a:gs pos="100000">
                <a:schemeClr val="tx1">
                  <a:lumMod val="20000"/>
                  <a:lumOff val="8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2Left">
              <a:rot lat="1800000" lon="2400000" rev="0"/>
            </a:camera>
            <a:lightRig rig="threePt" dir="t"/>
          </a:scene3d>
          <a:sp3d extrusionH="254000"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89" name="Rectangle 188"/>
          <p:cNvSpPr/>
          <p:nvPr/>
        </p:nvSpPr>
        <p:spPr bwMode="auto">
          <a:xfrm>
            <a:off x="7702442" y="5800613"/>
            <a:ext cx="512187" cy="182936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40000"/>
                  <a:lumOff val="60000"/>
                </a:schemeClr>
              </a:gs>
              <a:gs pos="100000">
                <a:schemeClr val="tx1">
                  <a:lumMod val="20000"/>
                  <a:lumOff val="8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2Left">
              <a:rot lat="1800000" lon="2400000" rev="0"/>
            </a:camera>
            <a:lightRig rig="threePt" dir="t"/>
          </a:scene3d>
          <a:sp3d extrusionH="254000"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93" name="Rectangle 192"/>
          <p:cNvSpPr/>
          <p:nvPr/>
        </p:nvSpPr>
        <p:spPr bwMode="auto">
          <a:xfrm rot="20429335">
            <a:off x="7417197" y="5569693"/>
            <a:ext cx="512187" cy="182936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40000"/>
                  <a:lumOff val="60000"/>
                </a:schemeClr>
              </a:gs>
              <a:gs pos="100000">
                <a:schemeClr val="tx1">
                  <a:lumMod val="20000"/>
                  <a:lumOff val="80000"/>
                </a:scheme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2Left">
              <a:rot lat="1800000" lon="2400000" rev="0"/>
            </a:camera>
            <a:lightRig rig="threePt" dir="t"/>
          </a:scene3d>
          <a:sp3d extrusionH="254000"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2881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ppliance-DeepBlue_Lt-s.png"/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747" y="3500695"/>
            <a:ext cx="2753095" cy="1724830"/>
          </a:xfrm>
          <a:prstGeom prst="rect">
            <a:avLst/>
          </a:prstGeom>
        </p:spPr>
      </p:pic>
      <p:grpSp>
        <p:nvGrpSpPr>
          <p:cNvPr id="39" name="Group 40"/>
          <p:cNvGrpSpPr/>
          <p:nvPr/>
        </p:nvGrpSpPr>
        <p:grpSpPr>
          <a:xfrm>
            <a:off x="170248" y="3836800"/>
            <a:ext cx="2899976" cy="1724830"/>
            <a:chOff x="922520" y="270148"/>
            <a:chExt cx="3124888" cy="1858603"/>
          </a:xfrm>
        </p:grpSpPr>
        <p:pic>
          <p:nvPicPr>
            <p:cNvPr id="40" name="Picture 39" descr="Appliance-Yellow_Lt-s.png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520" y="270148"/>
              <a:ext cx="2966617" cy="1858603"/>
            </a:xfrm>
            <a:prstGeom prst="rect">
              <a:avLst/>
            </a:prstGeom>
          </p:spPr>
        </p:pic>
        <p:sp>
          <p:nvSpPr>
            <p:cNvPr id="41" name="Rectangle 40"/>
            <p:cNvSpPr/>
            <p:nvPr/>
          </p:nvSpPr>
          <p:spPr bwMode="auto">
            <a:xfrm>
              <a:off x="2187547" y="962361"/>
              <a:ext cx="1859861" cy="1138659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RightUp"/>
              <a:lightRig rig="threePt" dir="t"/>
            </a:scene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lang="en-US" sz="2800" b="1" dirty="0" smtClean="0">
                  <a:solidFill>
                    <a:srgbClr val="36424A"/>
                  </a:solidFill>
                  <a:latin typeface="Arial" charset="0"/>
                </a:rPr>
                <a:t>WIFI</a:t>
              </a:r>
              <a:endParaRPr kumimoji="0" lang="en-US" sz="2800" b="1" i="0" u="none" strike="noStrike" cap="none" normalizeH="0" baseline="0" dirty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298"/>
            <a:ext cx="8229600" cy="5655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Consolidation of Security Appliances is occurring across the Network</a:t>
            </a:r>
            <a:endParaRPr lang="en-US" dirty="0"/>
          </a:p>
        </p:txBody>
      </p:sp>
      <p:grpSp>
        <p:nvGrpSpPr>
          <p:cNvPr id="4" name="Group 44"/>
          <p:cNvGrpSpPr/>
          <p:nvPr/>
        </p:nvGrpSpPr>
        <p:grpSpPr>
          <a:xfrm>
            <a:off x="193511" y="4204708"/>
            <a:ext cx="2873368" cy="1724830"/>
            <a:chOff x="5728579" y="4653680"/>
            <a:chExt cx="3096217" cy="1858603"/>
          </a:xfrm>
        </p:grpSpPr>
        <p:pic>
          <p:nvPicPr>
            <p:cNvPr id="5" name="Picture 4" descr="Appliance-Blue_Lt-s.png"/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8579" y="4653680"/>
              <a:ext cx="2948745" cy="1858603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 bwMode="auto">
            <a:xfrm>
              <a:off x="6964935" y="5309238"/>
              <a:ext cx="1859861" cy="1138659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RightUp"/>
              <a:lightRig rig="threePt" dir="t"/>
            </a:scene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36424A"/>
                  </a:solidFill>
                  <a:effectLst/>
                  <a:latin typeface="Arial" charset="0"/>
                </a:rPr>
                <a:t>WOC</a:t>
              </a:r>
              <a:endParaRPr kumimoji="0" lang="en-US" sz="2800" b="1" i="0" u="none" strike="noStrike" cap="none" normalizeH="0" baseline="0" dirty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" name="Rectangle 7"/>
          <p:cNvSpPr/>
          <p:nvPr/>
        </p:nvSpPr>
        <p:spPr bwMode="auto">
          <a:xfrm>
            <a:off x="1350800" y="4109048"/>
            <a:ext cx="1725998" cy="105670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isometricRightUp"/>
            <a:lightRig rig="threePt" dir="t"/>
          </a:scene3d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rPr>
              <a:t>DDoS</a:t>
            </a:r>
            <a:endParaRPr kumimoji="0" lang="en-US" sz="2800" b="1" i="0" u="none" strike="noStrike" cap="none" normalizeH="0" baseline="0" dirty="0">
              <a:ln>
                <a:noFill/>
              </a:ln>
              <a:solidFill>
                <a:srgbClr val="36424A"/>
              </a:solidFill>
              <a:effectLst/>
              <a:latin typeface="Arial" charset="0"/>
            </a:endParaRPr>
          </a:p>
        </p:txBody>
      </p:sp>
      <p:grpSp>
        <p:nvGrpSpPr>
          <p:cNvPr id="9" name="Group 43"/>
          <p:cNvGrpSpPr/>
          <p:nvPr/>
        </p:nvGrpSpPr>
        <p:grpSpPr>
          <a:xfrm>
            <a:off x="211204" y="3139439"/>
            <a:ext cx="2871675" cy="1708245"/>
            <a:chOff x="5651859" y="2294033"/>
            <a:chExt cx="3094392" cy="1840732"/>
          </a:xfrm>
        </p:grpSpPr>
        <p:pic>
          <p:nvPicPr>
            <p:cNvPr id="10" name="Picture 9" descr="Appliance-Green_Lt-s.png"/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51859" y="2294033"/>
              <a:ext cx="2948745" cy="1840732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 bwMode="auto">
            <a:xfrm>
              <a:off x="6886390" y="2932952"/>
              <a:ext cx="1859861" cy="1138659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RightUp"/>
              <a:lightRig rig="threePt" dir="t"/>
            </a:scene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36424A"/>
                  </a:solidFill>
                  <a:effectLst/>
                  <a:latin typeface="Arial" charset="0"/>
                </a:rPr>
                <a:t>ATP</a:t>
              </a:r>
              <a:endParaRPr kumimoji="0" lang="en-US" sz="2800" b="1" i="0" u="none" strike="noStrike" cap="none" normalizeH="0" baseline="0" dirty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2" name="Group 42"/>
          <p:cNvGrpSpPr/>
          <p:nvPr/>
        </p:nvGrpSpPr>
        <p:grpSpPr>
          <a:xfrm>
            <a:off x="204268" y="2727998"/>
            <a:ext cx="2866777" cy="1724830"/>
            <a:chOff x="806430" y="2566702"/>
            <a:chExt cx="3089115" cy="1858599"/>
          </a:xfrm>
        </p:grpSpPr>
        <p:pic>
          <p:nvPicPr>
            <p:cNvPr id="13" name="Picture 12" descr="Appliance-Orange_Lt-s.png"/>
            <p:cNvPicPr>
              <a:picLocks noChangeAspect="1"/>
            </p:cNvPicPr>
            <p:nvPr/>
          </p:nvPicPr>
          <p:blipFill>
            <a:blip r:embed="rId6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6430" y="2566702"/>
              <a:ext cx="2966616" cy="1858599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 bwMode="auto">
            <a:xfrm>
              <a:off x="2035684" y="3271371"/>
              <a:ext cx="1859861" cy="1138657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RightUp"/>
              <a:lightRig rig="threePt" dir="t"/>
            </a:scene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36424A"/>
                  </a:solidFill>
                  <a:effectLst/>
                  <a:latin typeface="Arial" charset="0"/>
                </a:rPr>
                <a:t>SWG</a:t>
              </a:r>
              <a:endParaRPr kumimoji="0" lang="en-US" sz="2800" b="1" i="0" u="none" strike="noStrike" cap="none" normalizeH="0" baseline="0" dirty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5" name="Group 41"/>
          <p:cNvGrpSpPr/>
          <p:nvPr/>
        </p:nvGrpSpPr>
        <p:grpSpPr>
          <a:xfrm>
            <a:off x="210909" y="2355700"/>
            <a:ext cx="2882861" cy="1708245"/>
            <a:chOff x="881120" y="2496208"/>
            <a:chExt cx="3106446" cy="1840732"/>
          </a:xfrm>
        </p:grpSpPr>
        <p:pic>
          <p:nvPicPr>
            <p:cNvPr id="16" name="Picture 15" descr="Appliance-Pink_Lt-s.png"/>
            <p:cNvPicPr>
              <a:picLocks noChangeAspect="1"/>
            </p:cNvPicPr>
            <p:nvPr/>
          </p:nvPicPr>
          <p:blipFill>
            <a:blip r:embed="rId7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1120" y="2496208"/>
              <a:ext cx="2966617" cy="1840732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 bwMode="auto">
            <a:xfrm>
              <a:off x="2127705" y="3137008"/>
              <a:ext cx="1859861" cy="1138659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RightUp"/>
              <a:lightRig rig="threePt" dir="t"/>
            </a:scene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lang="en-US" sz="2800" b="1" dirty="0" smtClean="0">
                  <a:solidFill>
                    <a:srgbClr val="36424A"/>
                  </a:solidFill>
                  <a:latin typeface="Arial" charset="0"/>
                </a:rPr>
                <a:t>APP</a:t>
              </a:r>
              <a:endParaRPr kumimoji="0" lang="en-US" sz="2800" b="1" i="0" u="none" strike="noStrike" cap="none" normalizeH="0" baseline="0" dirty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8" name="Group 40"/>
          <p:cNvGrpSpPr/>
          <p:nvPr/>
        </p:nvGrpSpPr>
        <p:grpSpPr>
          <a:xfrm>
            <a:off x="214795" y="1982213"/>
            <a:ext cx="2899976" cy="1724830"/>
            <a:chOff x="922520" y="952303"/>
            <a:chExt cx="3124888" cy="1858603"/>
          </a:xfrm>
        </p:grpSpPr>
        <p:pic>
          <p:nvPicPr>
            <p:cNvPr id="19" name="Picture 18" descr="Appliance-Yellow_Lt-s.png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520" y="952303"/>
              <a:ext cx="2966617" cy="1858603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auto">
            <a:xfrm>
              <a:off x="2187547" y="1614198"/>
              <a:ext cx="1859861" cy="1138659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RightUp"/>
              <a:lightRig rig="threePt" dir="t"/>
            </a:scene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kumimoji="0" lang="en-US" sz="2800" b="1" i="0" u="none" strike="noStrike" cap="none" normalizeH="0" baseline="0" dirty="0" smtClean="0">
                  <a:ln>
                    <a:noFill/>
                  </a:ln>
                  <a:solidFill>
                    <a:srgbClr val="36424A"/>
                  </a:solidFill>
                  <a:effectLst/>
                  <a:latin typeface="Arial" charset="0"/>
                </a:rPr>
                <a:t>IPS</a:t>
              </a:r>
              <a:endParaRPr kumimoji="0" lang="en-US" sz="2800" b="1" i="0" u="none" strike="noStrike" cap="none" normalizeH="0" baseline="0" dirty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1" name="Group 11"/>
          <p:cNvGrpSpPr/>
          <p:nvPr/>
        </p:nvGrpSpPr>
        <p:grpSpPr>
          <a:xfrm>
            <a:off x="245774" y="1265379"/>
            <a:ext cx="2688733" cy="1690060"/>
            <a:chOff x="2926435" y="-30318"/>
            <a:chExt cx="2897262" cy="1821136"/>
          </a:xfrm>
        </p:grpSpPr>
        <p:pic>
          <p:nvPicPr>
            <p:cNvPr id="22" name="Picture 21" descr="Server_Appliance_Lt-s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26435" y="-30318"/>
              <a:ext cx="2897262" cy="1821136"/>
            </a:xfrm>
            <a:prstGeom prst="rect">
              <a:avLst/>
            </a:prstGeom>
          </p:spPr>
        </p:pic>
        <p:sp>
          <p:nvSpPr>
            <p:cNvPr id="23" name="Rectangle 22"/>
            <p:cNvSpPr/>
            <p:nvPr/>
          </p:nvSpPr>
          <p:spPr bwMode="auto">
            <a:xfrm>
              <a:off x="3454948" y="99433"/>
              <a:ext cx="1859861" cy="1138659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TopUp"/>
              <a:lightRig rig="threePt" dir="t"/>
            </a:scene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kumimoji="0" lang="en-US" b="1" i="0" u="none" strike="noStrike" cap="none" normalizeH="0" baseline="0" dirty="0" smtClean="0">
                  <a:ln>
                    <a:noFill/>
                  </a:ln>
                  <a:solidFill>
                    <a:srgbClr val="36424A"/>
                  </a:solidFill>
                  <a:effectLst/>
                  <a:latin typeface="Arial" charset="0"/>
                </a:rPr>
                <a:t>Firewall</a:t>
              </a:r>
              <a:endParaRPr kumimoji="0" lang="en-US" b="1" i="0" u="none" strike="noStrike" cap="none" normalizeH="0" baseline="0" dirty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endParaRPr>
            </a:p>
          </p:txBody>
        </p:sp>
      </p:grpSp>
      <p:cxnSp>
        <p:nvCxnSpPr>
          <p:cNvPr id="24" name="Straight Connector 23"/>
          <p:cNvCxnSpPr/>
          <p:nvPr/>
        </p:nvCxnSpPr>
        <p:spPr bwMode="auto">
          <a:xfrm>
            <a:off x="3271889" y="1721156"/>
            <a:ext cx="0" cy="367243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36" name="Group 43"/>
          <p:cNvGrpSpPr/>
          <p:nvPr/>
        </p:nvGrpSpPr>
        <p:grpSpPr>
          <a:xfrm>
            <a:off x="222927" y="1645915"/>
            <a:ext cx="2871675" cy="1708245"/>
            <a:chOff x="5651859" y="2294033"/>
            <a:chExt cx="3094392" cy="1840732"/>
          </a:xfrm>
        </p:grpSpPr>
        <p:pic>
          <p:nvPicPr>
            <p:cNvPr id="37" name="Picture 36" descr="Appliance-Green_Lt-s.png"/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51859" y="2294033"/>
              <a:ext cx="2948745" cy="1840732"/>
            </a:xfrm>
            <a:prstGeom prst="rect">
              <a:avLst/>
            </a:prstGeom>
          </p:spPr>
        </p:pic>
        <p:sp>
          <p:nvSpPr>
            <p:cNvPr id="38" name="Rectangle 37"/>
            <p:cNvSpPr/>
            <p:nvPr/>
          </p:nvSpPr>
          <p:spPr bwMode="auto">
            <a:xfrm>
              <a:off x="6886390" y="2932952"/>
              <a:ext cx="1859861" cy="1138659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RightUp"/>
              <a:lightRig rig="threePt" dir="t"/>
            </a:scene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lang="en-US" sz="2800" b="1" dirty="0" smtClean="0">
                  <a:solidFill>
                    <a:srgbClr val="36424A"/>
                  </a:solidFill>
                  <a:latin typeface="Arial" charset="0"/>
                </a:rPr>
                <a:t>VPN</a:t>
              </a:r>
              <a:endParaRPr kumimoji="0" lang="en-US" sz="2800" b="1" i="0" u="none" strike="noStrike" cap="none" normalizeH="0" baseline="0" dirty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434004" y="3679715"/>
            <a:ext cx="5398162" cy="1531905"/>
            <a:chOff x="3434004" y="2765295"/>
            <a:chExt cx="5398162" cy="1531905"/>
          </a:xfrm>
        </p:grpSpPr>
        <p:sp>
          <p:nvSpPr>
            <p:cNvPr id="42" name="Rounded Rectangle 41"/>
            <p:cNvSpPr/>
            <p:nvPr/>
          </p:nvSpPr>
          <p:spPr bwMode="auto">
            <a:xfrm>
              <a:off x="6334366" y="2910433"/>
              <a:ext cx="2334719" cy="510778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 cap="rnd">
              <a:noFill/>
              <a:prstDash val="sysDot"/>
            </a:ln>
            <a:effec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bg1"/>
                  </a:solidFill>
                  <a:latin typeface="Helvetica 55 Roman"/>
                  <a:ea typeface="+mn-ea"/>
                  <a:cs typeface="Helvetica 55 Roman"/>
                </a:rPr>
                <a:t>Headquarters</a:t>
              </a:r>
            </a:p>
            <a:p>
              <a:pPr algn="r"/>
              <a:r>
                <a:rPr lang="en-US" sz="1200" b="1" dirty="0">
                  <a:solidFill>
                    <a:schemeClr val="bg1"/>
                  </a:solidFill>
                  <a:latin typeface="Helvetica 55 Roman"/>
                  <a:ea typeface="+mn-ea"/>
                  <a:cs typeface="Helvetica 55 Roman"/>
                </a:rPr>
                <a:t>(Enterprise Core)</a:t>
              </a:r>
            </a:p>
          </p:txBody>
        </p:sp>
        <p:pic>
          <p:nvPicPr>
            <p:cNvPr id="44" name="Picture 43" descr="HQ_Rt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1819" y="2765295"/>
              <a:ext cx="953558" cy="1438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32" descr="FG-3950_Rt-s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9161" y="3390092"/>
              <a:ext cx="1234400" cy="90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Rounded Rectangle 45"/>
            <p:cNvSpPr/>
            <p:nvPr/>
          </p:nvSpPr>
          <p:spPr bwMode="auto">
            <a:xfrm>
              <a:off x="3909460" y="3043856"/>
              <a:ext cx="2027106" cy="318322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 cap="rnd">
              <a:noFill/>
              <a:prstDash val="sysDot"/>
            </a:ln>
            <a:effec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bg1"/>
                  </a:solidFill>
                </a:rPr>
                <a:t>Branch </a:t>
              </a:r>
              <a:r>
                <a:rPr lang="en-US" sz="1200" b="1" dirty="0" smtClean="0">
                  <a:solidFill>
                    <a:schemeClr val="bg1"/>
                  </a:solidFill>
                </a:rPr>
                <a:t>Office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  <p:pic>
          <p:nvPicPr>
            <p:cNvPr id="48" name="Picture 47" descr="Sm_Branch_Rt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4004" y="2900657"/>
              <a:ext cx="1064934" cy="958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23" descr="1U_Rt-s_x2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2854" y="3394108"/>
              <a:ext cx="1246156" cy="737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ounded Rectangle 49"/>
            <p:cNvSpPr/>
            <p:nvPr/>
          </p:nvSpPr>
          <p:spPr bwMode="auto">
            <a:xfrm>
              <a:off x="5205046" y="3615397"/>
              <a:ext cx="717452" cy="422031"/>
            </a:xfrm>
            <a:prstGeom prst="round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NGFW</a:t>
              </a:r>
              <a:endParaRPr kumimoji="0" lang="en-US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Rounded Rectangle 50"/>
            <p:cNvSpPr/>
            <p:nvPr/>
          </p:nvSpPr>
          <p:spPr bwMode="auto">
            <a:xfrm>
              <a:off x="8114714" y="3641188"/>
              <a:ext cx="717452" cy="422031"/>
            </a:xfrm>
            <a:prstGeom prst="round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NGFW</a:t>
              </a:r>
              <a:endParaRPr kumimoji="0" lang="en-US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636841" y="1794999"/>
            <a:ext cx="5296144" cy="1926316"/>
            <a:chOff x="3636841" y="1541775"/>
            <a:chExt cx="5296144" cy="1926316"/>
          </a:xfrm>
        </p:grpSpPr>
        <p:sp>
          <p:nvSpPr>
            <p:cNvPr id="53" name="Rounded Rectangle 52"/>
            <p:cNvSpPr/>
            <p:nvPr/>
          </p:nvSpPr>
          <p:spPr bwMode="auto">
            <a:xfrm>
              <a:off x="4287080" y="1889337"/>
              <a:ext cx="2334719" cy="306467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 cap="rnd">
              <a:noFill/>
              <a:prstDash val="sysDot"/>
            </a:ln>
            <a:effec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bg1"/>
                  </a:solidFill>
                  <a:latin typeface="Helvetica 55 Roman"/>
                  <a:cs typeface="Helvetica 55 Roman"/>
                </a:rPr>
                <a:t>Data Center</a:t>
              </a:r>
            </a:p>
          </p:txBody>
        </p:sp>
        <p:pic>
          <p:nvPicPr>
            <p:cNvPr id="54" name="Picture 53" descr="Data_Centre-1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36841" y="1541775"/>
              <a:ext cx="2380969" cy="1371655"/>
            </a:xfrm>
            <a:prstGeom prst="rect">
              <a:avLst/>
            </a:prstGeom>
          </p:spPr>
        </p:pic>
        <p:pic>
          <p:nvPicPr>
            <p:cNvPr id="55" name="Picture 14" descr="FG-5140_Lt-s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5360" y="1957494"/>
              <a:ext cx="1297100" cy="1510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Rounded Rectangle 55"/>
            <p:cNvSpPr/>
            <p:nvPr/>
          </p:nvSpPr>
          <p:spPr bwMode="auto">
            <a:xfrm>
              <a:off x="4989340" y="2865135"/>
              <a:ext cx="1481797" cy="422031"/>
            </a:xfrm>
            <a:prstGeom prst="round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FW, VPN, IPS</a:t>
              </a:r>
              <a:endParaRPr kumimoji="0" lang="en-US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Rounded Rectangle 56"/>
            <p:cNvSpPr/>
            <p:nvPr/>
          </p:nvSpPr>
          <p:spPr bwMode="auto">
            <a:xfrm>
              <a:off x="7384236" y="1785797"/>
              <a:ext cx="1548749" cy="715089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 cap="rnd">
              <a:noFill/>
              <a:prstDash val="sysDot"/>
            </a:ln>
            <a:effec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Cloud</a:t>
              </a:r>
            </a:p>
            <a:p>
              <a:pPr algn="r"/>
              <a:r>
                <a:rPr lang="en-US" sz="1200" b="1" dirty="0" err="1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SaaS</a:t>
              </a:r>
              <a:endParaRPr lang="en-US" sz="1200" b="1" dirty="0" smtClean="0">
                <a:solidFill>
                  <a:schemeClr val="bg1"/>
                </a:solidFill>
                <a:latin typeface="Helvetica 55 Roman"/>
                <a:cs typeface="Helvetica 55 Roman"/>
              </a:endParaRPr>
            </a:p>
            <a:p>
              <a:pPr algn="r"/>
              <a:r>
                <a:rPr lang="en-US" sz="1200" b="1" dirty="0" err="1" smtClean="0">
                  <a:solidFill>
                    <a:schemeClr val="bg1"/>
                  </a:solidFill>
                  <a:latin typeface="Helvetica 55 Roman"/>
                  <a:cs typeface="Helvetica 55 Roman"/>
                </a:rPr>
                <a:t>IaaS</a:t>
              </a:r>
              <a:endParaRPr lang="en-US" sz="1200" b="1" dirty="0">
                <a:solidFill>
                  <a:schemeClr val="bg1"/>
                </a:solidFill>
                <a:latin typeface="Helvetica 55 Roman"/>
                <a:cs typeface="Helvetica 55 Roman"/>
              </a:endParaRPr>
            </a:p>
          </p:txBody>
        </p:sp>
        <p:pic>
          <p:nvPicPr>
            <p:cNvPr id="58" name="Picture 57" descr="Cloud-White.png"/>
            <p:cNvPicPr>
              <a:picLocks noChangeAspect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6805395" y="1684388"/>
              <a:ext cx="1375871" cy="923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14300" dir="5400000" sx="89999" sy="-19000" rotWithShape="0">
                <a:srgbClr val="808080">
                  <a:alpha val="20000"/>
                </a:srgbClr>
              </a:outerShdw>
            </a:effectLst>
          </p:spPr>
        </p:pic>
        <p:pic>
          <p:nvPicPr>
            <p:cNvPr id="59" name="Picture 58" descr="Fortinet_MultiThreat-Security_Lt.png"/>
            <p:cNvPicPr>
              <a:picLocks noChangeAspect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7133361" y="1796304"/>
              <a:ext cx="671992" cy="711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8100" dir="5400000" rotWithShape="0">
                <a:srgbClr val="808080">
                  <a:alpha val="42998"/>
                </a:srgbClr>
              </a:outerShdw>
            </a:effectLst>
          </p:spPr>
        </p:pic>
      </p:grpSp>
      <p:grpSp>
        <p:nvGrpSpPr>
          <p:cNvPr id="65" name="Group 64"/>
          <p:cNvGrpSpPr/>
          <p:nvPr/>
        </p:nvGrpSpPr>
        <p:grpSpPr>
          <a:xfrm>
            <a:off x="3931946" y="5108447"/>
            <a:ext cx="4481768" cy="1076559"/>
            <a:chOff x="3931946" y="5108447"/>
            <a:chExt cx="4481768" cy="1076559"/>
          </a:xfrm>
        </p:grpSpPr>
        <p:sp>
          <p:nvSpPr>
            <p:cNvPr id="61" name="Rounded Rectangle 60"/>
            <p:cNvSpPr/>
            <p:nvPr/>
          </p:nvSpPr>
          <p:spPr bwMode="auto">
            <a:xfrm>
              <a:off x="6078995" y="5430442"/>
              <a:ext cx="2334719" cy="715089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 cap="rnd">
              <a:noFill/>
              <a:prstDash val="sysDot"/>
            </a:ln>
            <a:effec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bg1"/>
                  </a:solidFill>
                </a:rPr>
                <a:t>Retail Outlet /Kiosk</a:t>
              </a:r>
            </a:p>
            <a:p>
              <a:pPr algn="r"/>
              <a:r>
                <a:rPr lang="en-US" sz="1200" b="1" dirty="0">
                  <a:solidFill>
                    <a:schemeClr val="bg1"/>
                  </a:solidFill>
                </a:rPr>
                <a:t>(Distributed Enterprise</a:t>
              </a:r>
              <a:r>
                <a:rPr lang="en-US" sz="1200" b="1" dirty="0" smtClean="0">
                  <a:solidFill>
                    <a:schemeClr val="bg1"/>
                  </a:solidFill>
                </a:rPr>
                <a:t>)</a:t>
              </a:r>
            </a:p>
            <a:p>
              <a:pPr algn="r"/>
              <a:r>
                <a:rPr lang="en-US" sz="1200" b="1" dirty="0" smtClean="0">
                  <a:solidFill>
                    <a:schemeClr val="bg1"/>
                  </a:solidFill>
                </a:rPr>
                <a:t>Small Medium Business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  <p:pic>
          <p:nvPicPr>
            <p:cNvPr id="62" name="Picture 61" descr="Retail_Branch_Lt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3362" y="5108447"/>
              <a:ext cx="1152588" cy="8757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icture 62" descr="1U_Lt-s_x200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6442" y="5415277"/>
              <a:ext cx="871291" cy="76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Rounded Rectangle 63"/>
            <p:cNvSpPr/>
            <p:nvPr/>
          </p:nvSpPr>
          <p:spPr bwMode="auto">
            <a:xfrm>
              <a:off x="3931946" y="5521588"/>
              <a:ext cx="935503" cy="422031"/>
            </a:xfrm>
            <a:prstGeom prst="round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UTM</a:t>
              </a:r>
              <a:endParaRPr kumimoji="0" lang="en-US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6" name="Rounded Rectangle 65"/>
          <p:cNvSpPr/>
          <p:nvPr/>
        </p:nvSpPr>
        <p:spPr bwMode="auto">
          <a:xfrm>
            <a:off x="3334043" y="1167618"/>
            <a:ext cx="5809957" cy="478302"/>
          </a:xfrm>
          <a:prstGeom prst="roundRect">
            <a:avLst/>
          </a:prstGeom>
          <a:gradFill flip="none" rotWithShape="1">
            <a:gsLst>
              <a:gs pos="0">
                <a:srgbClr val="A5ACB0"/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LTE/Carrier/MSSP : Multi-tenant/Management API</a:t>
            </a:r>
            <a:endParaRPr kumimoji="0" lang="en-US" sz="1800" b="1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  <p:grpSp>
        <p:nvGrpSpPr>
          <p:cNvPr id="67" name="Group 43"/>
          <p:cNvGrpSpPr/>
          <p:nvPr/>
        </p:nvGrpSpPr>
        <p:grpSpPr>
          <a:xfrm>
            <a:off x="180723" y="4587035"/>
            <a:ext cx="2885743" cy="1708242"/>
            <a:chOff x="5636700" y="1445129"/>
            <a:chExt cx="3109551" cy="1840729"/>
          </a:xfrm>
        </p:grpSpPr>
        <p:pic>
          <p:nvPicPr>
            <p:cNvPr id="68" name="Picture 67" descr="Appliance-Green_Lt-s.png"/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36700" y="1445129"/>
              <a:ext cx="2948745" cy="1840729"/>
            </a:xfrm>
            <a:prstGeom prst="rect">
              <a:avLst/>
            </a:prstGeom>
          </p:spPr>
        </p:pic>
        <p:sp>
          <p:nvSpPr>
            <p:cNvPr id="69" name="Rectangle 68"/>
            <p:cNvSpPr/>
            <p:nvPr/>
          </p:nvSpPr>
          <p:spPr bwMode="auto">
            <a:xfrm>
              <a:off x="6886390" y="2099207"/>
              <a:ext cx="1859861" cy="1138659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RightUp"/>
              <a:lightRig rig="threePt" dir="t"/>
            </a:scene3d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90000"/>
                <a:buFont typeface="Wingdings" charset="2"/>
                <a:buNone/>
                <a:tabLst/>
              </a:pPr>
              <a:r>
                <a:rPr lang="en-US" sz="2800" b="1" dirty="0" smtClean="0">
                  <a:solidFill>
                    <a:srgbClr val="36424A"/>
                  </a:solidFill>
                  <a:latin typeface="Arial" charset="0"/>
                </a:rPr>
                <a:t>Switch</a:t>
              </a:r>
              <a:endParaRPr kumimoji="0" lang="en-US" sz="2800" b="1" i="0" u="none" strike="noStrike" cap="none" normalizeH="0" baseline="0" dirty="0">
                <a:ln>
                  <a:noFill/>
                </a:ln>
                <a:solidFill>
                  <a:srgbClr val="36424A"/>
                </a:solidFill>
                <a:effectLst/>
                <a:latin typeface="Arial" charset="0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466211"/>
          </a:xfrm>
        </p:spPr>
        <p:txBody>
          <a:bodyPr>
            <a:normAutofit/>
          </a:bodyPr>
          <a:lstStyle/>
          <a:p>
            <a:r>
              <a:rPr lang="en-US" b="0" i="0" dirty="0" smtClean="0">
                <a:ea typeface="ＭＳ Ｐゴシック"/>
                <a:cs typeface="ＭＳ Ｐゴシック"/>
              </a:rPr>
              <a:t>Significant Competitive Advantages</a:t>
            </a:r>
            <a:endParaRPr lang="en-US" b="0" i="0" dirty="0"/>
          </a:p>
        </p:txBody>
      </p:sp>
      <p:sp>
        <p:nvSpPr>
          <p:cNvPr id="43" name="Slide Number Placeholder 1"/>
          <p:cNvSpPr txBox="1">
            <a:spLocks/>
          </p:cNvSpPr>
          <p:nvPr/>
        </p:nvSpPr>
        <p:spPr bwMode="auto">
          <a:xfrm>
            <a:off x="5915592" y="6556600"/>
            <a:ext cx="14128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820D7B1-82D0-4A83-9A21-43072B1C9BBD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rial MT" charset="0"/>
              <a:ea typeface="+mn-ea"/>
              <a:cs typeface="Arial" pitchFamily="34" charset="0"/>
            </a:endParaRPr>
          </a:p>
        </p:txBody>
      </p:sp>
      <p:pic>
        <p:nvPicPr>
          <p:cNvPr id="3074" name="Picture 2" descr="C:\Users\jmaddison\AppData\Local\Microsoft\Windows\Temporary Internet Files\Content.Outlook\KPRBD2Q8\3Advantages-1Q201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565" y="1108313"/>
            <a:ext cx="8505947" cy="513793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1069554"/>
            <a:ext cx="9143999" cy="511916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alpha val="62000"/>
                </a:schemeClr>
              </a:gs>
              <a:gs pos="100000">
                <a:srgbClr val="FFFFFF">
                  <a:alpha val="62000"/>
                </a:srgbClr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</a:pPr>
            <a:endParaRPr lang="en-US" sz="2000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5" name="Picture 4" descr="3RocketBoos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6794" y="1014273"/>
            <a:ext cx="2790979" cy="4340183"/>
          </a:xfrm>
          <a:prstGeom prst="rect">
            <a:avLst/>
          </a:prstGeom>
          <a:effectLst>
            <a:outerShdw blurRad="263525" dir="5400000" sx="90000" sy="-19000">
              <a:srgbClr val="000000">
                <a:alpha val="2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217302" y="2264822"/>
            <a:ext cx="8210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accent4"/>
                </a:solidFill>
                <a:latin typeface="HelveticaNeueLT Std Med Cn"/>
                <a:cs typeface="HelveticaNeueLT Std Med Cn"/>
              </a:rPr>
              <a:t>FortiASIC</a:t>
            </a:r>
          </a:p>
          <a:p>
            <a:pPr algn="ctr"/>
            <a:endParaRPr lang="en-US" sz="1100" dirty="0" smtClean="0">
              <a:solidFill>
                <a:schemeClr val="accent4"/>
              </a:solidFill>
              <a:latin typeface="HelveticaNeueLT Std Med Cn"/>
              <a:cs typeface="HelveticaNeueLT Std Med Cn"/>
            </a:endParaRPr>
          </a:p>
          <a:p>
            <a:pPr algn="ctr"/>
            <a:endParaRPr lang="en-US" sz="1100" dirty="0">
              <a:solidFill>
                <a:schemeClr val="accent4"/>
              </a:solidFill>
              <a:latin typeface="HelveticaNeueLT Std Med Cn"/>
              <a:cs typeface="HelveticaNeueLT Std Med Cn"/>
            </a:endParaRPr>
          </a:p>
          <a:p>
            <a:pPr algn="ctr"/>
            <a:endParaRPr lang="en-US" sz="1100" dirty="0" smtClean="0">
              <a:solidFill>
                <a:schemeClr val="accent4"/>
              </a:solidFill>
              <a:latin typeface="HelveticaNeueLT Std Med Cn"/>
              <a:cs typeface="HelveticaNeueLT Std Med Cn"/>
            </a:endParaRPr>
          </a:p>
          <a:p>
            <a:pPr algn="ctr"/>
            <a:endParaRPr lang="en-US" sz="1100" dirty="0" smtClean="0">
              <a:solidFill>
                <a:schemeClr val="accent4"/>
              </a:solidFill>
              <a:latin typeface="HelveticaNeueLT Std Med Cn"/>
              <a:cs typeface="HelveticaNeueLT Std Med Cn"/>
            </a:endParaRPr>
          </a:p>
          <a:p>
            <a:pPr algn="ctr"/>
            <a:r>
              <a:rPr lang="en-US" sz="1100" b="1" dirty="0" smtClean="0">
                <a:solidFill>
                  <a:schemeClr val="accent4"/>
                </a:solidFill>
                <a:latin typeface="HelveticaNeueLT Std Med Cn"/>
                <a:cs typeface="HelveticaNeueLT Std Med Cn"/>
              </a:rPr>
              <a:t>CP8</a:t>
            </a:r>
          </a:p>
        </p:txBody>
      </p:sp>
      <p:sp>
        <p:nvSpPr>
          <p:cNvPr id="7" name="Up Arrow 6"/>
          <p:cNvSpPr/>
          <p:nvPr/>
        </p:nvSpPr>
        <p:spPr bwMode="auto">
          <a:xfrm>
            <a:off x="3981867" y="2372464"/>
            <a:ext cx="1876943" cy="3184365"/>
          </a:xfrm>
          <a:prstGeom prst="upArrow">
            <a:avLst>
              <a:gd name="adj1" fmla="val 50000"/>
              <a:gd name="adj2" fmla="val 47562"/>
            </a:avLst>
          </a:prstGeom>
          <a:gradFill>
            <a:gsLst>
              <a:gs pos="0">
                <a:schemeClr val="accent6">
                  <a:tint val="100000"/>
                  <a:shade val="100000"/>
                  <a:satMod val="130000"/>
                  <a:alpha val="65000"/>
                </a:schemeClr>
              </a:gs>
              <a:gs pos="100000">
                <a:schemeClr val="accent6">
                  <a:tint val="50000"/>
                  <a:shade val="100000"/>
                  <a:satMod val="350000"/>
                  <a:alpha val="0"/>
                </a:schemeClr>
              </a:gs>
            </a:gsLst>
            <a:lin ang="540000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R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8" name="Up Arrow 7"/>
          <p:cNvSpPr/>
          <p:nvPr/>
        </p:nvSpPr>
        <p:spPr bwMode="auto">
          <a:xfrm>
            <a:off x="531709" y="3376031"/>
            <a:ext cx="1131767" cy="2180220"/>
          </a:xfrm>
          <a:prstGeom prst="upArrow">
            <a:avLst>
              <a:gd name="adj1" fmla="val 50000"/>
              <a:gd name="adj2" fmla="val 47562"/>
            </a:avLst>
          </a:prstGeom>
          <a:gradFill>
            <a:gsLst>
              <a:gs pos="0">
                <a:schemeClr val="accent6">
                  <a:tint val="100000"/>
                  <a:shade val="100000"/>
                  <a:satMod val="130000"/>
                  <a:alpha val="65000"/>
                </a:schemeClr>
              </a:gs>
              <a:gs pos="100000">
                <a:schemeClr val="accent6">
                  <a:tint val="50000"/>
                  <a:shade val="100000"/>
                  <a:satMod val="350000"/>
                  <a:alpha val="0"/>
                </a:schemeClr>
              </a:gs>
            </a:gsLst>
            <a:lin ang="540000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R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0" y="5556250"/>
            <a:ext cx="9144000" cy="583046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rgbClr val="FFFFFF"/>
              </a:gs>
            </a:gsLst>
            <a:lin ang="5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Performance</a:t>
            </a:r>
            <a:r>
              <a:rPr lang="en-US" dirty="0" smtClean="0"/>
              <a:t> – ASIC Advantage</a:t>
            </a:r>
            <a:endParaRPr lang="en-US" dirty="0"/>
          </a:p>
        </p:txBody>
      </p:sp>
      <p:pic>
        <p:nvPicPr>
          <p:cNvPr id="11" name="Picture 4" descr="Fortinet_Logo_cmyk_RAISED-R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2464" y="1544879"/>
            <a:ext cx="2407409" cy="279120"/>
          </a:xfrm>
          <a:prstGeom prst="rect">
            <a:avLst/>
          </a:prstGeom>
          <a:effectLst>
            <a:reflection blurRad="6350" stA="20000" endA="300" endPos="51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3151102" y="1880021"/>
            <a:ext cx="286597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00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High Performance </a:t>
            </a:r>
            <a:br>
              <a:rPr lang="en-US" sz="1300" dirty="0" smtClean="0">
                <a:solidFill>
                  <a:schemeClr val="bg1"/>
                </a:solidFill>
                <a:latin typeface="Helvetica 55 Roman"/>
                <a:cs typeface="Helvetica 55 Roman"/>
              </a:rPr>
            </a:br>
            <a:r>
              <a:rPr lang="en-US" sz="1300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Multiple Processing Engines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7936" y="2165175"/>
            <a:ext cx="215732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Slow Performance</a:t>
            </a:r>
            <a:br>
              <a:rPr lang="en-US" sz="1300" dirty="0" smtClean="0">
                <a:solidFill>
                  <a:schemeClr val="bg1"/>
                </a:solidFill>
                <a:latin typeface="Helvetica 55 Roman"/>
                <a:cs typeface="Helvetica 55 Roman"/>
              </a:rPr>
            </a:br>
            <a:r>
              <a:rPr lang="en-US" sz="1300" dirty="0" smtClean="0">
                <a:solidFill>
                  <a:schemeClr val="bg1"/>
                </a:solidFill>
                <a:latin typeface="Helvetica 55 Roman"/>
                <a:cs typeface="Helvetica 55 Roman"/>
              </a:rPr>
              <a:t>Single Processing Engine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8340" y="1345448"/>
            <a:ext cx="279400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Helvetica 55 Roman"/>
                <a:cs typeface="Helvetica 55 Roman"/>
              </a:rPr>
              <a:t>OTHER VENDORS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6109" y="2565218"/>
            <a:ext cx="510414" cy="510414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9860" y="2531760"/>
            <a:ext cx="577330" cy="577330"/>
          </a:xfrm>
          <a:prstGeom prst="rect">
            <a:avLst/>
          </a:prstGeom>
          <a:effectLst>
            <a:outerShdw blurRad="63500" sx="102000" sy="102000" algn="ctr">
              <a:srgbClr val="000000">
                <a:alpha val="43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7933069" y="2264822"/>
            <a:ext cx="8210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C00000"/>
                </a:solidFill>
                <a:latin typeface="HelveticaNeueLT Std Med Cn"/>
                <a:cs typeface="HelveticaNeueLT Std Med Cn"/>
              </a:rPr>
              <a:t>FortiASIC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933069" y="3106889"/>
            <a:ext cx="8210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C00000"/>
                </a:solidFill>
                <a:latin typeface="HelveticaNeueLT Std Med Cn"/>
                <a:cs typeface="HelveticaNeueLT Std Med Cn"/>
              </a:rPr>
              <a:t>NP6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1411" y="2352644"/>
            <a:ext cx="908195" cy="3419089"/>
          </a:xfrm>
          <a:prstGeom prst="rect">
            <a:avLst/>
          </a:prstGeom>
          <a:effectLst>
            <a:outerShdw blurRad="152400" dir="5400000" sx="90000" sy="-19000">
              <a:srgbClr val="000000">
                <a:alpha val="20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575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Security</a:t>
            </a:r>
            <a:r>
              <a:rPr lang="en-US" dirty="0" smtClean="0"/>
              <a:t> - </a:t>
            </a:r>
            <a:r>
              <a:rPr lang="en-US" dirty="0" err="1" smtClean="0"/>
              <a:t>FortiGuard</a:t>
            </a:r>
            <a:r>
              <a:rPr lang="en-US" dirty="0"/>
              <a:t>™ Threat Research &amp; Updates</a:t>
            </a:r>
            <a:endParaRPr lang="fr-FR" b="0" i="0" dirty="0"/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082" y="1467969"/>
            <a:ext cx="1253916" cy="931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700" y="2749355"/>
            <a:ext cx="536319" cy="39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593" y="3560549"/>
            <a:ext cx="839787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3905" y="2165497"/>
            <a:ext cx="839787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382" y="4365949"/>
            <a:ext cx="839787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9333" y="1857247"/>
            <a:ext cx="84137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795" y="2946886"/>
            <a:ext cx="1198237" cy="887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5977" y="3934662"/>
            <a:ext cx="613682" cy="453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Fortinet_Shield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33" y="4261131"/>
            <a:ext cx="1335612" cy="1689234"/>
          </a:xfrm>
          <a:prstGeom prst="rect">
            <a:avLst/>
          </a:prstGeom>
          <a:noFill/>
          <a:ln>
            <a:noFill/>
          </a:ln>
          <a:effectLst>
            <a:outerShdw blurRad="152400" dist="101600" dir="5400000" sx="89999" sy="-19000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C:\Users\jmaddison\AppData\Local\Temp\Rar$DIa0.734\AV Comparitives logo.gif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6278" y="2485372"/>
            <a:ext cx="605369" cy="605369"/>
          </a:xfrm>
          <a:prstGeom prst="rect">
            <a:avLst/>
          </a:prstGeom>
          <a:noFill/>
        </p:spPr>
      </p:pic>
      <p:pic>
        <p:nvPicPr>
          <p:cNvPr id="15" name="Picture 10" descr="C:\Users\jmaddison\AppData\Local\Temp\Rar$DIa0.082\VB100-Oct2011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4238" y="3287284"/>
            <a:ext cx="539234" cy="795591"/>
          </a:xfrm>
          <a:prstGeom prst="rect">
            <a:avLst/>
          </a:prstGeom>
          <a:noFill/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46541" y1="44654" x2="46541" y2="44654"/>
                        <a14:foregroundMark x1="33962" y1="38994" x2="33962" y2="38994"/>
                        <a14:foregroundMark x1="37736" y1="53459" x2="37736" y2="53459"/>
                        <a14:foregroundMark x1="28616" y1="28302" x2="32390" y2="38994"/>
                        <a14:foregroundMark x1="16981" y1="50943" x2="22327" y2="36478"/>
                        <a14:foregroundMark x1="80503" y1="48428" x2="80503" y2="30818"/>
                        <a14:foregroundMark x1="69811" y1="49686" x2="73270" y2="47170"/>
                        <a14:backgroundMark x1="62579" y1="40252" x2="62579" y2="427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9561" y="3626316"/>
            <a:ext cx="1473200" cy="7366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7" name="Rectangle 16"/>
          <p:cNvSpPr/>
          <p:nvPr/>
        </p:nvSpPr>
        <p:spPr bwMode="auto">
          <a:xfrm>
            <a:off x="5450767" y="5570628"/>
            <a:ext cx="391211" cy="29105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450765" y="5186964"/>
            <a:ext cx="1277503" cy="29105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450770" y="4819284"/>
            <a:ext cx="986477" cy="2750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5447782" y="4421733"/>
            <a:ext cx="976237" cy="315418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2358205" y="4741501"/>
            <a:ext cx="803996" cy="7456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84830" y="4382568"/>
            <a:ext cx="401087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800"/>
              </a:spcBef>
              <a:buClr>
                <a:srgbClr val="FF0000"/>
              </a:buClr>
              <a:buSzPct val="100000"/>
              <a:defRPr/>
            </a:pPr>
            <a:r>
              <a:rPr lang="en-US" sz="1800" b="1" dirty="0" smtClean="0">
                <a:solidFill>
                  <a:schemeClr val="bg1"/>
                </a:solidFill>
                <a:ea typeface="Arial Narrow" pitchFamily="-84" charset="0"/>
                <a:cs typeface="Arial Narrow" pitchFamily="-84" charset="0"/>
              </a:rPr>
              <a:t>130,000</a:t>
            </a:r>
            <a:r>
              <a:rPr lang="en-US" sz="1800" b="1" dirty="0" smtClean="0">
                <a:solidFill>
                  <a:srgbClr val="5F5F5F"/>
                </a:solidFill>
                <a:ea typeface="Arial Narrow" pitchFamily="-84" charset="0"/>
                <a:cs typeface="Arial Narrow" pitchFamily="-84" charset="0"/>
              </a:rPr>
              <a:t> </a:t>
            </a:r>
            <a:r>
              <a:rPr lang="en-US" sz="1800" b="1" dirty="0" smtClean="0">
                <a:ea typeface="Arial Narrow" pitchFamily="-84" charset="0"/>
                <a:cs typeface="Arial Narrow" pitchFamily="-84" charset="0"/>
              </a:rPr>
              <a:t>Antivirus Definitions</a:t>
            </a:r>
          </a:p>
          <a:p>
            <a:pPr lvl="0">
              <a:spcBef>
                <a:spcPts val="800"/>
              </a:spcBef>
              <a:buClr>
                <a:srgbClr val="FF0000"/>
              </a:buClr>
              <a:buSzPct val="100000"/>
              <a:defRPr/>
            </a:pPr>
            <a:r>
              <a:rPr lang="en-US" sz="1800" b="1" dirty="0" smtClean="0">
                <a:solidFill>
                  <a:schemeClr val="bg1"/>
                </a:solidFill>
                <a:latin typeface="Arial" pitchFamily="-84" charset="0"/>
                <a:ea typeface="Arial Narrow" pitchFamily="-84" charset="0"/>
                <a:cs typeface="Arial Narrow" pitchFamily="-84" charset="0"/>
              </a:rPr>
              <a:t>600,000</a:t>
            </a:r>
            <a:r>
              <a:rPr lang="en-US" sz="1800" b="1" dirty="0" smtClean="0">
                <a:latin typeface="Arial" pitchFamily="-84" charset="0"/>
                <a:ea typeface="Arial Narrow" pitchFamily="-84" charset="0"/>
                <a:cs typeface="Arial Narrow" pitchFamily="-84" charset="0"/>
              </a:rPr>
              <a:t> Web URL ratings</a:t>
            </a:r>
          </a:p>
          <a:p>
            <a:pPr lvl="0">
              <a:spcBef>
                <a:spcPts val="800"/>
              </a:spcBef>
              <a:buClr>
                <a:srgbClr val="FF0000"/>
              </a:buClr>
              <a:buSzPct val="100000"/>
              <a:defRPr/>
            </a:pPr>
            <a:r>
              <a:rPr lang="en-US" sz="1800" b="1" dirty="0" smtClean="0">
                <a:solidFill>
                  <a:srgbClr val="FFFFFF"/>
                </a:solidFill>
                <a:latin typeface="Arial" pitchFamily="-84" charset="0"/>
                <a:ea typeface="Arial Narrow" pitchFamily="-84" charset="0"/>
                <a:cs typeface="Arial Narrow" pitchFamily="-84" charset="0"/>
              </a:rPr>
              <a:t>34,000,000 </a:t>
            </a:r>
            <a:r>
              <a:rPr lang="en-US" sz="1800" b="1" dirty="0" smtClean="0">
                <a:latin typeface="Arial" pitchFamily="-84" charset="0"/>
                <a:ea typeface="Arial Narrow" pitchFamily="-84" charset="0"/>
                <a:cs typeface="Arial Narrow" pitchFamily="-84" charset="0"/>
              </a:rPr>
              <a:t>AntiSpam Signatures</a:t>
            </a:r>
          </a:p>
          <a:p>
            <a:pPr lvl="0">
              <a:spcBef>
                <a:spcPts val="800"/>
              </a:spcBef>
              <a:buClr>
                <a:srgbClr val="FF0000"/>
              </a:buClr>
              <a:buSzPct val="100000"/>
              <a:defRPr/>
            </a:pPr>
            <a:r>
              <a:rPr lang="en-US" sz="1800" b="1" dirty="0" smtClean="0">
                <a:solidFill>
                  <a:schemeClr val="bg1"/>
                </a:solidFill>
                <a:latin typeface="Arial" pitchFamily="-84" charset="0"/>
                <a:ea typeface="Arial Narrow" pitchFamily="-84" charset="0"/>
                <a:cs typeface="Arial Narrow" pitchFamily="-84" charset="0"/>
              </a:rPr>
              <a:t>70</a:t>
            </a:r>
            <a:r>
              <a:rPr lang="en-US" sz="1800" b="1" dirty="0" smtClean="0">
                <a:latin typeface="Arial" pitchFamily="-84" charset="0"/>
                <a:ea typeface="Arial Narrow" pitchFamily="-84" charset="0"/>
                <a:cs typeface="Arial Narrow" pitchFamily="-84" charset="0"/>
              </a:rPr>
              <a:t> IPS Signatures</a:t>
            </a:r>
            <a:endParaRPr lang="en-US" sz="1800" b="1" dirty="0">
              <a:latin typeface="Arial" pitchFamily="-8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32989" y="4706548"/>
            <a:ext cx="28198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800"/>
              </a:spcBef>
              <a:buClr>
                <a:srgbClr val="FF0000"/>
              </a:buClr>
              <a:buSzPct val="100000"/>
              <a:defRPr/>
            </a:pPr>
            <a:r>
              <a:rPr lang="en-US" sz="4400" b="1" dirty="0" smtClean="0">
                <a:solidFill>
                  <a:schemeClr val="bg1"/>
                </a:solidFill>
                <a:latin typeface="Arial" pitchFamily="-84" charset="0"/>
                <a:ea typeface="Arial Narrow" pitchFamily="-84" charset="0"/>
                <a:cs typeface="Arial Narrow" pitchFamily="-84" charset="0"/>
              </a:rPr>
              <a:t>1</a:t>
            </a:r>
            <a:r>
              <a:rPr lang="en-US" sz="4400" b="1" dirty="0" smtClean="0">
                <a:solidFill>
                  <a:schemeClr val="accent4"/>
                </a:solidFill>
                <a:latin typeface="Arial" pitchFamily="-84" charset="0"/>
                <a:ea typeface="Arial Narrow" pitchFamily="-84" charset="0"/>
                <a:cs typeface="Arial Narrow" pitchFamily="-84" charset="0"/>
              </a:rPr>
              <a:t>  Week</a:t>
            </a:r>
            <a:endParaRPr lang="en-US" sz="4400" b="1" dirty="0">
              <a:solidFill>
                <a:schemeClr val="accent4"/>
              </a:solidFill>
              <a:latin typeface="Arial" pitchFamily="-84" charset="0"/>
            </a:endParaRPr>
          </a:p>
          <a:p>
            <a:endParaRPr lang="en-US" sz="1600" dirty="0" smtClean="0">
              <a:solidFill>
                <a:srgbClr val="404040"/>
              </a:solidFill>
              <a:latin typeface="Helvetica 55 Roman"/>
              <a:cs typeface="Helvetica 55 Roman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80968" y="3518471"/>
            <a:ext cx="617562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700" dirty="0" smtClean="0">
                <a:solidFill>
                  <a:srgbClr val="404040"/>
                </a:solidFill>
                <a:latin typeface="Helvetica 55 Roman"/>
                <a:cs typeface="Helvetica 55 Roman"/>
              </a:rPr>
              <a:t>{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380861" y="1425376"/>
            <a:ext cx="65546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2000" dirty="0">
                <a:latin typeface="+mn-lt"/>
                <a:cs typeface="Arial Narrow"/>
              </a:rPr>
              <a:t>Nearly 200 Engineers, Research Analysts and Forensic Specialists </a:t>
            </a:r>
          </a:p>
          <a:p>
            <a:pPr marL="342900" indent="-342900">
              <a:spcBef>
                <a:spcPts val="12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2000" dirty="0" smtClean="0">
                <a:latin typeface="+mn-lt"/>
                <a:cs typeface="Arial Narrow"/>
              </a:rPr>
              <a:t>Strong </a:t>
            </a:r>
            <a:r>
              <a:rPr lang="en-US" sz="2000" dirty="0">
                <a:latin typeface="+mn-lt"/>
                <a:cs typeface="Arial Narrow"/>
              </a:rPr>
              <a:t>Industry Research </a:t>
            </a:r>
            <a:r>
              <a:rPr lang="en-US" sz="2000" dirty="0" smtClean="0">
                <a:latin typeface="+mn-lt"/>
                <a:cs typeface="Arial Narrow"/>
              </a:rPr>
              <a:t>Collaboration</a:t>
            </a:r>
          </a:p>
          <a:p>
            <a:pPr marL="342900" indent="-342900">
              <a:spcBef>
                <a:spcPts val="1200"/>
              </a:spcBef>
              <a:buClr>
                <a:schemeClr val="accent4"/>
              </a:buClr>
              <a:buFont typeface="Arial"/>
              <a:buChar char="•"/>
            </a:pPr>
            <a:r>
              <a:rPr lang="en-US" sz="2000" dirty="0" smtClean="0">
                <a:latin typeface="+mn-lt"/>
                <a:cs typeface="Arial Narrow"/>
              </a:rPr>
              <a:t>Over 25 </a:t>
            </a:r>
            <a:r>
              <a:rPr lang="en-US" sz="2000" dirty="0">
                <a:latin typeface="+mn-lt"/>
                <a:cs typeface="Arial Narrow"/>
              </a:rPr>
              <a:t>VB 100 Awards, </a:t>
            </a:r>
            <a:r>
              <a:rPr lang="en-US" sz="2000" dirty="0" smtClean="0">
                <a:latin typeface="+mn-lt"/>
                <a:cs typeface="Arial Narrow"/>
              </a:rPr>
              <a:t>VB100 </a:t>
            </a:r>
            <a:r>
              <a:rPr lang="en-US" sz="2000" dirty="0">
                <a:latin typeface="+mn-lt"/>
                <a:cs typeface="Arial Narrow"/>
              </a:rPr>
              <a:t>RAP leader, </a:t>
            </a:r>
            <a:r>
              <a:rPr lang="en-US" sz="2000" dirty="0" smtClean="0">
                <a:latin typeface="+mn-lt"/>
                <a:cs typeface="Arial Narrow"/>
              </a:rPr>
              <a:t/>
            </a:r>
            <a:br>
              <a:rPr lang="en-US" sz="2000" dirty="0" smtClean="0">
                <a:latin typeface="+mn-lt"/>
                <a:cs typeface="Arial Narrow"/>
              </a:rPr>
            </a:br>
            <a:r>
              <a:rPr lang="en-US" sz="2000" dirty="0" smtClean="0">
                <a:latin typeface="+mn-lt"/>
                <a:cs typeface="Arial Narrow"/>
              </a:rPr>
              <a:t>superior </a:t>
            </a:r>
            <a:r>
              <a:rPr lang="en-US" sz="2000" dirty="0">
                <a:latin typeface="+mn-lt"/>
                <a:cs typeface="Arial Narrow"/>
              </a:rPr>
              <a:t>score on major tests</a:t>
            </a:r>
          </a:p>
          <a:p>
            <a:pPr marL="342900" indent="-342900">
              <a:buFont typeface="Arial"/>
              <a:buChar char="•"/>
            </a:pPr>
            <a:endParaRPr lang="en-US" dirty="0"/>
          </a:p>
        </p:txBody>
      </p:sp>
      <p:pic>
        <p:nvPicPr>
          <p:cNvPr id="26" name="Picture 11" descr="C:\Users\jmaddison\AppData\Local\Temp\Rar$DIa0.905\vbspam-verified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9065" y="3308489"/>
            <a:ext cx="517725" cy="77458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995423"/>
          </a:xfrm>
        </p:spPr>
        <p:txBody>
          <a:bodyPr>
            <a:normAutofit/>
          </a:bodyPr>
          <a:lstStyle/>
          <a:p>
            <a:pPr lvl="2"/>
            <a:r>
              <a:rPr lang="en-US" b="0" i="0" dirty="0" smtClean="0">
                <a:solidFill>
                  <a:srgbClr val="C00000"/>
                </a:solidFill>
              </a:rPr>
              <a:t>Consolidation</a:t>
            </a:r>
            <a:r>
              <a:rPr lang="en-US" b="0" i="0" dirty="0" smtClean="0">
                <a:solidFill>
                  <a:schemeClr val="tx2"/>
                </a:solidFill>
              </a:rPr>
              <a:t> – FortiOS Multi-Application and Flexible Deployment</a:t>
            </a:r>
            <a:endParaRPr lang="en-US" sz="2800" b="0" i="0" dirty="0">
              <a:solidFill>
                <a:schemeClr val="tx2"/>
              </a:solidFill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1057275" y="4805680"/>
            <a:ext cx="7672388" cy="1149033"/>
          </a:xfrm>
          <a:prstGeom prst="roundRect">
            <a:avLst/>
          </a:prstGeom>
          <a:solidFill>
            <a:srgbClr val="FFFF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lvl="2"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Arial"/>
                <a:cs typeface="Arial"/>
              </a:rPr>
              <a:t>Advanced Security</a:t>
            </a:r>
            <a:endParaRPr lang="en-US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lvl="2">
              <a:defRPr/>
            </a:pPr>
            <a:r>
              <a:rPr lang="en-US" sz="1800" dirty="0">
                <a:latin typeface="Arial"/>
                <a:cs typeface="Arial"/>
              </a:rPr>
              <a:t>Multiple advanced technologies can be coordinated to look for and stop targeted attacks 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1057275" y="3007360"/>
            <a:ext cx="7672388" cy="1149033"/>
          </a:xfrm>
          <a:prstGeom prst="roundRect">
            <a:avLst/>
          </a:prstGeom>
          <a:solidFill>
            <a:srgbClr val="FFFF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lvl="2"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Arial"/>
                <a:cs typeface="Arial"/>
              </a:rPr>
              <a:t>Contextual Visibility</a:t>
            </a:r>
            <a:endParaRPr lang="en-US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lvl="2">
              <a:defRPr/>
            </a:pPr>
            <a:r>
              <a:rPr lang="en-US" sz="1800" dirty="0">
                <a:latin typeface="Arial"/>
                <a:cs typeface="Arial"/>
              </a:rPr>
              <a:t>Historic or real-time data on devices, apps, users or clients reputation given geographical and time context 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1057275" y="1300480"/>
            <a:ext cx="7672388" cy="1149033"/>
          </a:xfrm>
          <a:prstGeom prst="roundRect">
            <a:avLst/>
          </a:prstGeom>
          <a:solidFill>
            <a:srgbClr val="FFFF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lvl="2">
              <a:defRPr/>
            </a:pPr>
            <a:r>
              <a:rPr lang="en-US" sz="2000" b="1" dirty="0">
                <a:solidFill>
                  <a:srgbClr val="C00000"/>
                </a:solidFill>
                <a:latin typeface="Arial"/>
                <a:cs typeface="Arial"/>
              </a:rPr>
              <a:t>Feature </a:t>
            </a:r>
            <a:r>
              <a:rPr lang="en-US" sz="2000" b="1" dirty="0" smtClean="0">
                <a:solidFill>
                  <a:srgbClr val="C00000"/>
                </a:solidFill>
                <a:latin typeface="Arial"/>
                <a:cs typeface="Arial"/>
              </a:rPr>
              <a:t>Select</a:t>
            </a:r>
            <a:endParaRPr lang="en-US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lvl="2">
              <a:defRPr/>
            </a:pPr>
            <a:r>
              <a:rPr lang="en-US" sz="1800" dirty="0" smtClean="0">
                <a:latin typeface="Arial"/>
                <a:cs typeface="Arial"/>
              </a:rPr>
              <a:t>Instantly fine-tune Fortigate </a:t>
            </a:r>
            <a:r>
              <a:rPr lang="en-US" sz="1800" dirty="0">
                <a:latin typeface="Arial"/>
                <a:cs typeface="Arial"/>
              </a:rPr>
              <a:t>based on desired deployment needs using feature presets</a:t>
            </a:r>
          </a:p>
        </p:txBody>
      </p:sp>
      <p:pic>
        <p:nvPicPr>
          <p:cNvPr id="8" name="Picture 3" descr="FortiOS_5_SmartPolicy_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1070"/>
            <a:ext cx="193040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21280"/>
            <a:ext cx="19177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663" y="4506913"/>
            <a:ext cx="17081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TNT">
  <a:themeElements>
    <a:clrScheme name="FTNT Color Scheme">
      <a:dk1>
        <a:srgbClr val="36424A"/>
      </a:dk1>
      <a:lt1>
        <a:srgbClr val="FFFFFF"/>
      </a:lt1>
      <a:dk2>
        <a:srgbClr val="1B232A"/>
      </a:dk2>
      <a:lt2>
        <a:srgbClr val="DFE6E6"/>
      </a:lt2>
      <a:accent1>
        <a:srgbClr val="20558E"/>
      </a:accent1>
      <a:accent2>
        <a:srgbClr val="FFCC00"/>
      </a:accent2>
      <a:accent3>
        <a:srgbClr val="446E60"/>
      </a:accent3>
      <a:accent4>
        <a:srgbClr val="C00000"/>
      </a:accent4>
      <a:accent5>
        <a:srgbClr val="4F95C6"/>
      </a:accent5>
      <a:accent6>
        <a:srgbClr val="F79646"/>
      </a:accent6>
      <a:hlink>
        <a:srgbClr val="3366FF"/>
      </a:hlink>
      <a:folHlink>
        <a:srgbClr val="7030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A5ACB0"/>
            </a:gs>
            <a:gs pos="100000">
              <a:srgbClr val="FFFFFF"/>
            </a:gs>
          </a:gsLst>
          <a:lin ang="5400000" scaled="0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90000"/>
          <a:buFont typeface="Wingdings" charset="2"/>
          <a:buNone/>
          <a:tabLst/>
          <a:defRPr kumimoji="0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2">
            <a:alpha val="4200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rgbClr val="404040"/>
            </a:solidFill>
            <a:latin typeface="Helvetica 55 Roman"/>
            <a:cs typeface="Helvetica 55 Roman"/>
          </a:defRPr>
        </a:defPPr>
      </a:lstStyle>
    </a:txDef>
  </a:objectDefaults>
  <a:extraClrSchemeLst>
    <a:extraClrScheme>
      <a:clrScheme name="2_EPS_Custom_print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0000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000000"/>
        </a:accent6>
        <a:hlink>
          <a:srgbClr val="000000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3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FF0000"/>
        </a:accent1>
        <a:accent2>
          <a:srgbClr val="FFFF00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E7E700"/>
        </a:accent6>
        <a:hlink>
          <a:srgbClr val="FF00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PS_Custom_print 4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5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287AC8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ACBEE0"/>
        </a:accent5>
        <a:accent6>
          <a:srgbClr val="000000"/>
        </a:accent6>
        <a:hlink>
          <a:srgbClr val="287AC8"/>
        </a:hlink>
        <a:folHlink>
          <a:srgbClr val="CFFF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6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00A1FA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CDFC"/>
        </a:accent5>
        <a:accent6>
          <a:srgbClr val="007300"/>
        </a:accent6>
        <a:hlink>
          <a:srgbClr val="E4BE00"/>
        </a:hlink>
        <a:folHlink>
          <a:srgbClr val="AF07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7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93FF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8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B81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9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BC00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0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2626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1">
        <a:dk1>
          <a:srgbClr val="000000"/>
        </a:dk1>
        <a:lt1>
          <a:srgbClr val="FFFFFF"/>
        </a:lt1>
        <a:dk2>
          <a:srgbClr val="287AC8"/>
        </a:dk2>
        <a:lt2>
          <a:srgbClr val="4D4D4D"/>
        </a:lt2>
        <a:accent1>
          <a:srgbClr val="4B6EC0"/>
        </a:accent1>
        <a:accent2>
          <a:srgbClr val="C6E2FE"/>
        </a:accent2>
        <a:accent3>
          <a:srgbClr val="FFFFFF"/>
        </a:accent3>
        <a:accent4>
          <a:srgbClr val="000000"/>
        </a:accent4>
        <a:accent5>
          <a:srgbClr val="B1BADC"/>
        </a:accent5>
        <a:accent6>
          <a:srgbClr val="B3CDE6"/>
        </a:accent6>
        <a:hlink>
          <a:srgbClr val="FFCC66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2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08406E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3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10405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4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364068"/>
        </a:hlink>
        <a:folHlink>
          <a:srgbClr val="0840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5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PS_Custom_print 16">
        <a:dk1>
          <a:srgbClr val="000000"/>
        </a:dk1>
        <a:lt1>
          <a:srgbClr val="FFFFFF"/>
        </a:lt1>
        <a:dk2>
          <a:srgbClr val="4B6EC0"/>
        </a:dk2>
        <a:lt2>
          <a:srgbClr val="4D4D4D"/>
        </a:lt2>
        <a:accent1>
          <a:srgbClr val="CDE5FE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3F0FE"/>
        </a:accent5>
        <a:accent6>
          <a:srgbClr val="E7B95C"/>
        </a:accent6>
        <a:hlink>
          <a:srgbClr val="273D6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764</Words>
  <Application>Microsoft Office PowerPoint</Application>
  <PresentationFormat>Bildschirmpräsentation (4:3)</PresentationFormat>
  <Paragraphs>237</Paragraphs>
  <Slides>16</Slides>
  <Notes>4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17" baseType="lpstr">
      <vt:lpstr>FTNT</vt:lpstr>
      <vt:lpstr>PowerPoint-Präsentation</vt:lpstr>
      <vt:lpstr>Networking Speeds Doubling Every 2 years</vt:lpstr>
      <vt:lpstr>Threat Landscape requires multiple Security Applications</vt:lpstr>
      <vt:lpstr>Application Visibility Critical to Manage Threats and Productivity</vt:lpstr>
      <vt:lpstr>Consolidation of Security Appliances is occurring across the Network</vt:lpstr>
      <vt:lpstr>Significant Competitive Advantages</vt:lpstr>
      <vt:lpstr>Performance – ASIC Advantage</vt:lpstr>
      <vt:lpstr>Security - FortiGuard™ Threat Research &amp; Updates</vt:lpstr>
      <vt:lpstr>Consolidation – FortiOS Multi-Application and Flexible Deployment</vt:lpstr>
      <vt:lpstr>FortiGate: Integrated Architecture</vt:lpstr>
      <vt:lpstr>Feature Comparison - No One Comes Close</vt:lpstr>
      <vt:lpstr>Gartner Magic Quadrant Unified Threat Management</vt:lpstr>
      <vt:lpstr>NSS Labs – Third Party Validation</vt:lpstr>
      <vt:lpstr>FortiGate by Market Segment </vt:lpstr>
      <vt:lpstr>FortiGate by Performance</vt:lpstr>
      <vt:lpstr>End-to-End Security Solutions  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Fortinet Corporate Presentation Template – May 2009</dc:title>
  <dc:creator>Rodney Mock</dc:creator>
  <cp:lastModifiedBy>Andrea Soliva</cp:lastModifiedBy>
  <cp:revision>1520</cp:revision>
  <cp:lastPrinted>2004-09-03T21:59:25Z</cp:lastPrinted>
  <dcterms:created xsi:type="dcterms:W3CDTF">2011-08-04T16:37:56Z</dcterms:created>
  <dcterms:modified xsi:type="dcterms:W3CDTF">2013-08-30T07:20:59Z</dcterms:modified>
</cp:coreProperties>
</file>